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arlito" charset="1" panose="020F0502020204030204"/>
      <p:regular r:id="rId11"/>
    </p:embeddedFont>
    <p:embeddedFont>
      <p:font typeface="Carlito Bold" charset="1" panose="020F0502020204030204"/>
      <p:regular r:id="rId12"/>
    </p:embeddedFont>
    <p:embeddedFont>
      <p:font typeface="Carlito Italics" charset="1" panose="020F0502020204030204"/>
      <p:regular r:id="rId13"/>
    </p:embeddedFont>
    <p:embeddedFont>
      <p:font typeface="Carlito Bold Italics" charset="1" panose="020F0502020204030204"/>
      <p:regular r:id="rId14"/>
    </p:embeddedFont>
    <p:embeddedFont>
      <p:font typeface="Radley" charset="1" panose="00000500000000000000"/>
      <p:regular r:id="rId15"/>
    </p:embeddedFont>
    <p:embeddedFont>
      <p:font typeface="Radley Italics" charset="1" panose="00000500000000000000"/>
      <p:regular r:id="rId16"/>
    </p:embeddedFont>
    <p:embeddedFont>
      <p:font typeface="TAN Headline"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523639" y="490964"/>
            <a:ext cx="1746454" cy="1787205"/>
          </a:xfrm>
          <a:custGeom>
            <a:avLst/>
            <a:gdLst/>
            <a:ahLst/>
            <a:cxnLst/>
            <a:rect r="r" b="b" t="t" l="l"/>
            <a:pathLst>
              <a:path h="1787205" w="1746454">
                <a:moveTo>
                  <a:pt x="0" y="0"/>
                </a:moveTo>
                <a:lnTo>
                  <a:pt x="1746455" y="0"/>
                </a:lnTo>
                <a:lnTo>
                  <a:pt x="1746455" y="1787205"/>
                </a:lnTo>
                <a:lnTo>
                  <a:pt x="0" y="1787205"/>
                </a:lnTo>
                <a:lnTo>
                  <a:pt x="0" y="0"/>
                </a:lnTo>
                <a:close/>
              </a:path>
            </a:pathLst>
          </a:custGeom>
          <a:blipFill>
            <a:blip r:embed="rId2"/>
            <a:stretch>
              <a:fillRect l="0" t="0" r="0" b="0"/>
            </a:stretch>
          </a:blipFill>
        </p:spPr>
      </p:sp>
      <p:grpSp>
        <p:nvGrpSpPr>
          <p:cNvPr name="Group 4" id="4"/>
          <p:cNvGrpSpPr/>
          <p:nvPr/>
        </p:nvGrpSpPr>
        <p:grpSpPr>
          <a:xfrm rot="0">
            <a:off x="1986138" y="2022643"/>
            <a:ext cx="14650056" cy="2346528"/>
            <a:chOff x="0" y="0"/>
            <a:chExt cx="19533408" cy="3128704"/>
          </a:xfrm>
        </p:grpSpPr>
        <p:sp>
          <p:nvSpPr>
            <p:cNvPr name="TextBox 5" id="5"/>
            <p:cNvSpPr txBox="true"/>
            <p:nvPr/>
          </p:nvSpPr>
          <p:spPr>
            <a:xfrm rot="0">
              <a:off x="0" y="2039513"/>
              <a:ext cx="19533408" cy="1089191"/>
            </a:xfrm>
            <a:prstGeom prst="rect">
              <a:avLst/>
            </a:prstGeom>
          </p:spPr>
          <p:txBody>
            <a:bodyPr anchor="t" rtlCol="false" tIns="0" lIns="0" bIns="0" rIns="0">
              <a:spAutoFit/>
            </a:bodyPr>
            <a:lstStyle/>
            <a:p>
              <a:pPr algn="ctr" marL="0" indent="0" lvl="0">
                <a:lnSpc>
                  <a:spcPts val="5601"/>
                </a:lnSpc>
              </a:pPr>
              <a:r>
                <a:rPr lang="en-US" sz="6293" spc="-125">
                  <a:solidFill>
                    <a:srgbClr val="000000"/>
                  </a:solidFill>
                  <a:latin typeface="Radley Bold"/>
                </a:rPr>
                <a:t>Deep Learning without Poor Local Minima</a:t>
              </a:r>
            </a:p>
          </p:txBody>
        </p:sp>
        <p:sp>
          <p:nvSpPr>
            <p:cNvPr name="TextBox 6" id="6"/>
            <p:cNvSpPr txBox="true"/>
            <p:nvPr/>
          </p:nvSpPr>
          <p:spPr>
            <a:xfrm rot="0">
              <a:off x="2138027" y="161925"/>
              <a:ext cx="15257354" cy="1695163"/>
            </a:xfrm>
            <a:prstGeom prst="rect">
              <a:avLst/>
            </a:prstGeom>
          </p:spPr>
          <p:txBody>
            <a:bodyPr anchor="t" rtlCol="false" tIns="0" lIns="0" bIns="0" rIns="0">
              <a:spAutoFit/>
            </a:bodyPr>
            <a:lstStyle/>
            <a:p>
              <a:pPr algn="ctr">
                <a:lnSpc>
                  <a:spcPts val="4682"/>
                </a:lnSpc>
              </a:pPr>
              <a:r>
                <a:rPr lang="en-US" sz="5321" spc="-106">
                  <a:solidFill>
                    <a:srgbClr val="9B4819"/>
                  </a:solidFill>
                  <a:latin typeface="Radley"/>
                </a:rPr>
                <a:t>Topics in Applied Opmization</a:t>
              </a:r>
            </a:p>
            <a:p>
              <a:pPr algn="ctr" marL="0" indent="0" lvl="0">
                <a:lnSpc>
                  <a:spcPts val="4682"/>
                </a:lnSpc>
              </a:pPr>
            </a:p>
          </p:txBody>
        </p:sp>
      </p:gr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6344814" y="6378611"/>
            <a:ext cx="5437399" cy="669798"/>
          </a:xfrm>
          <a:prstGeom prst="rect">
            <a:avLst/>
          </a:prstGeom>
        </p:spPr>
        <p:txBody>
          <a:bodyPr anchor="t" rtlCol="false" tIns="0" lIns="0" bIns="0" rIns="0">
            <a:spAutoFit/>
          </a:bodyPr>
          <a:lstStyle/>
          <a:p>
            <a:pPr algn="ctr">
              <a:lnSpc>
                <a:spcPts val="5136"/>
              </a:lnSpc>
            </a:pPr>
            <a:r>
              <a:rPr lang="en-US" sz="4800" spc="686">
                <a:solidFill>
                  <a:srgbClr val="A47435"/>
                </a:solidFill>
                <a:latin typeface="Hammersmith One"/>
              </a:rPr>
              <a:t>TEAM-18</a:t>
            </a:r>
          </a:p>
        </p:txBody>
      </p:sp>
      <p:sp>
        <p:nvSpPr>
          <p:cNvPr name="TextBox 9" id="9"/>
          <p:cNvSpPr txBox="true"/>
          <p:nvPr/>
        </p:nvSpPr>
        <p:spPr>
          <a:xfrm rot="0">
            <a:off x="904956" y="7564350"/>
            <a:ext cx="7431312" cy="593500"/>
          </a:xfrm>
          <a:prstGeom prst="rect">
            <a:avLst/>
          </a:prstGeom>
        </p:spPr>
        <p:txBody>
          <a:bodyPr anchor="t" rtlCol="false" tIns="0" lIns="0" bIns="0" rIns="0">
            <a:spAutoFit/>
          </a:bodyPr>
          <a:lstStyle/>
          <a:p>
            <a:pPr algn="ctr">
              <a:lnSpc>
                <a:spcPts val="4942"/>
              </a:lnSpc>
              <a:spcBef>
                <a:spcPct val="0"/>
              </a:spcBef>
            </a:pPr>
            <a:r>
              <a:rPr lang="en-US" sz="3530">
                <a:solidFill>
                  <a:srgbClr val="000000"/>
                </a:solidFill>
                <a:latin typeface="Hammersmith One"/>
              </a:rPr>
              <a:t>Irugula Hanish Reddy : 2021102005</a:t>
            </a:r>
          </a:p>
        </p:txBody>
      </p:sp>
      <p:sp>
        <p:nvSpPr>
          <p:cNvPr name="TextBox 10" id="10"/>
          <p:cNvSpPr txBox="true"/>
          <p:nvPr/>
        </p:nvSpPr>
        <p:spPr>
          <a:xfrm rot="0">
            <a:off x="11035357" y="7559085"/>
            <a:ext cx="5565246" cy="596138"/>
          </a:xfrm>
          <a:prstGeom prst="rect">
            <a:avLst/>
          </a:prstGeom>
        </p:spPr>
        <p:txBody>
          <a:bodyPr anchor="t" rtlCol="false" tIns="0" lIns="0" bIns="0" rIns="0">
            <a:spAutoFit/>
          </a:bodyPr>
          <a:lstStyle/>
          <a:p>
            <a:pPr algn="ctr">
              <a:lnSpc>
                <a:spcPts val="4942"/>
              </a:lnSpc>
              <a:spcBef>
                <a:spcPct val="0"/>
              </a:spcBef>
            </a:pPr>
            <a:r>
              <a:rPr lang="en-US" sz="3530">
                <a:solidFill>
                  <a:srgbClr val="000000"/>
                </a:solidFill>
                <a:latin typeface="Hammersmith One"/>
              </a:rPr>
              <a:t>Pradhith V.S.S: 2021102015</a:t>
            </a:r>
          </a:p>
        </p:txBody>
      </p:sp>
      <p:sp>
        <p:nvSpPr>
          <p:cNvPr name="TextBox 11" id="11"/>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12" id="12"/>
          <p:cNvSpPr txBox="true"/>
          <p:nvPr/>
        </p:nvSpPr>
        <p:spPr>
          <a:xfrm rot="0">
            <a:off x="5870548" y="5300108"/>
            <a:ext cx="6385933" cy="440328"/>
          </a:xfrm>
          <a:prstGeom prst="rect">
            <a:avLst/>
          </a:prstGeom>
        </p:spPr>
        <p:txBody>
          <a:bodyPr anchor="t" rtlCol="false" tIns="0" lIns="0" bIns="0" rIns="0">
            <a:spAutoFit/>
          </a:bodyPr>
          <a:lstStyle/>
          <a:p>
            <a:pPr algn="ctr">
              <a:lnSpc>
                <a:spcPts val="3593"/>
              </a:lnSpc>
            </a:pPr>
            <a:r>
              <a:rPr lang="en-US" sz="3071" spc="571">
                <a:solidFill>
                  <a:srgbClr val="000000"/>
                </a:solidFill>
                <a:latin typeface="Radley"/>
              </a:rPr>
              <a:t> PROF. PAWAN KUMAR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TextBox 3" id="3"/>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4" id="4"/>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5" id="5"/>
          <p:cNvSpPr txBox="true"/>
          <p:nvPr/>
        </p:nvSpPr>
        <p:spPr>
          <a:xfrm rot="0">
            <a:off x="768021" y="1467210"/>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Why is the loss function non-convex?</a:t>
            </a:r>
          </a:p>
        </p:txBody>
      </p:sp>
      <p:sp>
        <p:nvSpPr>
          <p:cNvPr name="Freeform 6" id="6"/>
          <p:cNvSpPr/>
          <p:nvPr/>
        </p:nvSpPr>
        <p:spPr>
          <a:xfrm flipH="false" flipV="false" rot="0">
            <a:off x="8743978" y="3234366"/>
            <a:ext cx="9142546" cy="3818268"/>
          </a:xfrm>
          <a:custGeom>
            <a:avLst/>
            <a:gdLst/>
            <a:ahLst/>
            <a:cxnLst/>
            <a:rect r="r" b="b" t="t" l="l"/>
            <a:pathLst>
              <a:path h="3818268" w="9142546">
                <a:moveTo>
                  <a:pt x="0" y="0"/>
                </a:moveTo>
                <a:lnTo>
                  <a:pt x="9142546" y="0"/>
                </a:lnTo>
                <a:lnTo>
                  <a:pt x="9142546" y="3818268"/>
                </a:lnTo>
                <a:lnTo>
                  <a:pt x="0" y="3818268"/>
                </a:lnTo>
                <a:lnTo>
                  <a:pt x="0" y="0"/>
                </a:lnTo>
                <a:close/>
              </a:path>
            </a:pathLst>
          </a:custGeom>
          <a:blipFill>
            <a:blip r:embed="rId3"/>
            <a:stretch>
              <a:fillRect l="0" t="0" r="0" b="0"/>
            </a:stretch>
          </a:blipFill>
        </p:spPr>
      </p:sp>
      <p:sp>
        <p:nvSpPr>
          <p:cNvPr name="TextBox 7" id="7"/>
          <p:cNvSpPr txBox="true"/>
          <p:nvPr/>
        </p:nvSpPr>
        <p:spPr>
          <a:xfrm rot="0">
            <a:off x="532912" y="2914248"/>
            <a:ext cx="7714683" cy="5080584"/>
          </a:xfrm>
          <a:prstGeom prst="rect">
            <a:avLst/>
          </a:prstGeom>
        </p:spPr>
        <p:txBody>
          <a:bodyPr anchor="t" rtlCol="false" tIns="0" lIns="0" bIns="0" rIns="0">
            <a:spAutoFit/>
          </a:bodyPr>
          <a:lstStyle/>
          <a:p>
            <a:pPr marL="615751" indent="-307875" lvl="1">
              <a:lnSpc>
                <a:spcPts val="3992"/>
              </a:lnSpc>
              <a:buFont typeface="Arial"/>
              <a:buChar char="•"/>
            </a:pPr>
            <a:r>
              <a:rPr lang="en-US" sz="2852" spc="171">
                <a:solidFill>
                  <a:srgbClr val="000000"/>
                </a:solidFill>
                <a:latin typeface="Carlito"/>
              </a:rPr>
              <a:t>For a simple linear model with H = 0, it is known that loss function is convex.</a:t>
            </a:r>
          </a:p>
          <a:p>
            <a:pPr>
              <a:lnSpc>
                <a:spcPts val="3992"/>
              </a:lnSpc>
            </a:pPr>
          </a:p>
          <a:p>
            <a:pPr marL="615751" indent="-307875" lvl="1">
              <a:lnSpc>
                <a:spcPts val="3992"/>
              </a:lnSpc>
              <a:buFont typeface="Arial"/>
              <a:buChar char="•"/>
            </a:pPr>
            <a:r>
              <a:rPr lang="en-US" sz="2852" spc="171">
                <a:solidFill>
                  <a:srgbClr val="000000"/>
                </a:solidFill>
                <a:latin typeface="Carlito"/>
              </a:rPr>
              <a:t>But for H &gt;= 1, the loss function is not convex because of rank restriction due to the smallest width, </a:t>
            </a:r>
            <a:r>
              <a:rPr lang="en-US" sz="2852" spc="171">
                <a:solidFill>
                  <a:srgbClr val="000000"/>
                </a:solidFill>
                <a:latin typeface="Carlito Italics"/>
              </a:rPr>
              <a:t>p.</a:t>
            </a:r>
            <a:r>
              <a:rPr lang="en-US" sz="2852" spc="171">
                <a:solidFill>
                  <a:srgbClr val="000000"/>
                </a:solidFill>
                <a:latin typeface="Carlito"/>
              </a:rPr>
              <a:t> </a:t>
            </a:r>
          </a:p>
          <a:p>
            <a:pPr>
              <a:lnSpc>
                <a:spcPts val="3992"/>
              </a:lnSpc>
            </a:pPr>
          </a:p>
          <a:p>
            <a:pPr marL="615751" indent="-307875" lvl="1">
              <a:lnSpc>
                <a:spcPts val="3992"/>
              </a:lnSpc>
              <a:buFont typeface="Arial"/>
              <a:buChar char="•"/>
            </a:pPr>
            <a:r>
              <a:rPr lang="en-US" sz="2852" spc="171">
                <a:solidFill>
                  <a:srgbClr val="000000"/>
                </a:solidFill>
                <a:latin typeface="Carlito"/>
              </a:rPr>
              <a:t>Also, another possible reason is due to effect of depth which involves interaction of weights in different layers.</a:t>
            </a:r>
          </a:p>
        </p:txBody>
      </p:sp>
      <p:sp>
        <p:nvSpPr>
          <p:cNvPr name="AutoShape 8" id="8"/>
          <p:cNvSpPr/>
          <p:nvPr/>
        </p:nvSpPr>
        <p:spPr>
          <a:xfrm>
            <a:off x="742283" y="1082158"/>
            <a:ext cx="15444961" cy="9525"/>
          </a:xfrm>
          <a:prstGeom prst="line">
            <a:avLst/>
          </a:prstGeom>
          <a:ln cap="flat" w="19050">
            <a:solidFill>
              <a:srgbClr val="BD8F53"/>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TextBox 3" id="3"/>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4" id="4"/>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5" id="5"/>
          <p:cNvSpPr txBox="true"/>
          <p:nvPr/>
        </p:nvSpPr>
        <p:spPr>
          <a:xfrm rot="0">
            <a:off x="768021" y="1467210"/>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When is the loss function convex?</a:t>
            </a:r>
          </a:p>
        </p:txBody>
      </p:sp>
      <p:sp>
        <p:nvSpPr>
          <p:cNvPr name="TextBox 6" id="6"/>
          <p:cNvSpPr txBox="true"/>
          <p:nvPr/>
        </p:nvSpPr>
        <p:spPr>
          <a:xfrm rot="0">
            <a:off x="532912" y="2895198"/>
            <a:ext cx="16153348" cy="4689395"/>
          </a:xfrm>
          <a:prstGeom prst="rect">
            <a:avLst/>
          </a:prstGeom>
        </p:spPr>
        <p:txBody>
          <a:bodyPr anchor="t" rtlCol="false" tIns="0" lIns="0" bIns="0" rIns="0">
            <a:spAutoFit/>
          </a:bodyPr>
          <a:lstStyle/>
          <a:p>
            <a:pPr marL="708810" indent="-354405" lvl="1">
              <a:lnSpc>
                <a:spcPts val="4596"/>
              </a:lnSpc>
              <a:buFont typeface="Arial"/>
              <a:buChar char="•"/>
            </a:pPr>
            <a:r>
              <a:rPr lang="en-US" sz="3283" spc="196">
                <a:solidFill>
                  <a:srgbClr val="000000"/>
                </a:solidFill>
                <a:latin typeface="Carlito"/>
              </a:rPr>
              <a:t>If the product of the weights from W_H to W2 layers is full rank i.e., equal to the minimum width of any layer in the network, the loss function is said to be convex.</a:t>
            </a:r>
          </a:p>
          <a:p>
            <a:pPr>
              <a:lnSpc>
                <a:spcPts val="4596"/>
              </a:lnSpc>
            </a:pPr>
          </a:p>
          <a:p>
            <a:pPr marL="708810" indent="-354405" lvl="1">
              <a:lnSpc>
                <a:spcPts val="4596"/>
              </a:lnSpc>
              <a:buFont typeface="Arial"/>
              <a:buChar char="•"/>
            </a:pPr>
            <a:r>
              <a:rPr lang="en-US" sz="3283" spc="196">
                <a:solidFill>
                  <a:srgbClr val="000000"/>
                </a:solidFill>
                <a:latin typeface="Carlito"/>
              </a:rPr>
              <a:t>In such case, the network can represent any linear transformation within the dimensionality constraints set by the layer widths.</a:t>
            </a:r>
          </a:p>
          <a:p>
            <a:pPr>
              <a:lnSpc>
                <a:spcPts val="4596"/>
              </a:lnSpc>
            </a:pPr>
          </a:p>
          <a:p>
            <a:pPr marL="708810" indent="-354405" lvl="1">
              <a:lnSpc>
                <a:spcPts val="4596"/>
              </a:lnSpc>
              <a:buFont typeface="Arial"/>
              <a:buChar char="•"/>
            </a:pPr>
            <a:r>
              <a:rPr lang="en-US" sz="3283" spc="196">
                <a:solidFill>
                  <a:srgbClr val="000000"/>
                </a:solidFill>
                <a:latin typeface="Carlito"/>
              </a:rPr>
              <a:t>Under this condition, the optimization problem becomes strongly convex.</a:t>
            </a:r>
          </a:p>
        </p:txBody>
      </p:sp>
      <p:sp>
        <p:nvSpPr>
          <p:cNvPr name="AutoShape 7" id="7"/>
          <p:cNvSpPr/>
          <p:nvPr/>
        </p:nvSpPr>
        <p:spPr>
          <a:xfrm>
            <a:off x="742283" y="1082158"/>
            <a:ext cx="15444961" cy="9525"/>
          </a:xfrm>
          <a:prstGeom prst="line">
            <a:avLst/>
          </a:prstGeom>
          <a:ln cap="flat" w="19050">
            <a:solidFill>
              <a:srgbClr val="BD8F53"/>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3" id="3"/>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4" id="4"/>
          <p:cNvSpPr/>
          <p:nvPr/>
        </p:nvSpPr>
        <p:spPr>
          <a:xfrm flipH="false" flipV="false" rot="0">
            <a:off x="9144000" y="3162665"/>
            <a:ext cx="8742524" cy="5188146"/>
          </a:xfrm>
          <a:custGeom>
            <a:avLst/>
            <a:gdLst/>
            <a:ahLst/>
            <a:cxnLst/>
            <a:rect r="r" b="b" t="t" l="l"/>
            <a:pathLst>
              <a:path h="5188146" w="8742524">
                <a:moveTo>
                  <a:pt x="0" y="0"/>
                </a:moveTo>
                <a:lnTo>
                  <a:pt x="8742524" y="0"/>
                </a:lnTo>
                <a:lnTo>
                  <a:pt x="8742524" y="5188146"/>
                </a:lnTo>
                <a:lnTo>
                  <a:pt x="0" y="5188146"/>
                </a:lnTo>
                <a:lnTo>
                  <a:pt x="0" y="0"/>
                </a:lnTo>
                <a:close/>
              </a:path>
            </a:pathLst>
          </a:custGeom>
          <a:blipFill>
            <a:blip r:embed="rId3"/>
            <a:stretch>
              <a:fillRect l="0" t="0" r="0" b="0"/>
            </a:stretch>
          </a:blipFill>
        </p:spPr>
      </p:sp>
      <p:sp>
        <p:nvSpPr>
          <p:cNvPr name="TextBox 5" id="5"/>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6" id="6"/>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7" id="7"/>
          <p:cNvSpPr txBox="true"/>
          <p:nvPr/>
        </p:nvSpPr>
        <p:spPr>
          <a:xfrm rot="0">
            <a:off x="768021" y="1467210"/>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Rank condition for Saddle points</a:t>
            </a:r>
          </a:p>
        </p:txBody>
      </p:sp>
      <p:sp>
        <p:nvSpPr>
          <p:cNvPr name="TextBox 8" id="8"/>
          <p:cNvSpPr txBox="true"/>
          <p:nvPr/>
        </p:nvSpPr>
        <p:spPr>
          <a:xfrm rot="0">
            <a:off x="532912" y="2904723"/>
            <a:ext cx="8175996" cy="5955088"/>
          </a:xfrm>
          <a:prstGeom prst="rect">
            <a:avLst/>
          </a:prstGeom>
        </p:spPr>
        <p:txBody>
          <a:bodyPr anchor="t" rtlCol="false" tIns="0" lIns="0" bIns="0" rIns="0">
            <a:spAutoFit/>
          </a:bodyPr>
          <a:lstStyle/>
          <a:p>
            <a:pPr marL="600868" indent="-300434" lvl="1">
              <a:lnSpc>
                <a:spcPts val="3896"/>
              </a:lnSpc>
              <a:buFont typeface="Arial"/>
              <a:buChar char="•"/>
            </a:pPr>
            <a:r>
              <a:rPr lang="en-US" sz="2783" spc="166">
                <a:solidFill>
                  <a:srgbClr val="000000"/>
                </a:solidFill>
                <a:latin typeface="Carlito"/>
              </a:rPr>
              <a:t>If the rank of product of the weights from W_H to W2 layers is equal to the minimum width of any layer in the network, then the Hessian at any saddle point has at least one (strictly) negative eigenvalue.</a:t>
            </a:r>
          </a:p>
          <a:p>
            <a:pPr>
              <a:lnSpc>
                <a:spcPts val="3896"/>
              </a:lnSpc>
            </a:pPr>
          </a:p>
          <a:p>
            <a:pPr>
              <a:lnSpc>
                <a:spcPts val="3896"/>
              </a:lnSpc>
            </a:pPr>
          </a:p>
          <a:p>
            <a:pPr marL="600868" indent="-300434" lvl="1">
              <a:lnSpc>
                <a:spcPts val="3896"/>
              </a:lnSpc>
              <a:buFont typeface="Arial"/>
              <a:buChar char="•"/>
            </a:pPr>
            <a:r>
              <a:rPr lang="en-US" sz="2783" spc="166">
                <a:solidFill>
                  <a:srgbClr val="000000"/>
                </a:solidFill>
                <a:latin typeface="Carlito"/>
              </a:rPr>
              <a:t>From the figure, it can be said that for </a:t>
            </a:r>
            <a:r>
              <a:rPr lang="en-US" sz="2783" spc="166">
                <a:solidFill>
                  <a:srgbClr val="000000"/>
                </a:solidFill>
                <a:latin typeface="Carlito Italics"/>
              </a:rPr>
              <a:t>w</a:t>
            </a:r>
            <a:r>
              <a:rPr lang="en-US" sz="2783" spc="166">
                <a:solidFill>
                  <a:srgbClr val="000000"/>
                </a:solidFill>
                <a:latin typeface="Carlito"/>
              </a:rPr>
              <a:t> in case 1 i.e., A∩B, even if its a saddle point we have a negative eigen value so we can move in the eigen direction of negative eigen value.</a:t>
            </a:r>
          </a:p>
          <a:p>
            <a:pPr>
              <a:lnSpc>
                <a:spcPts val="389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3" id="3"/>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4" id="4"/>
          <p:cNvSpPr/>
          <p:nvPr/>
        </p:nvSpPr>
        <p:spPr>
          <a:xfrm flipH="false" flipV="false" rot="0">
            <a:off x="9806585" y="1808425"/>
            <a:ext cx="6006718" cy="3564614"/>
          </a:xfrm>
          <a:custGeom>
            <a:avLst/>
            <a:gdLst/>
            <a:ahLst/>
            <a:cxnLst/>
            <a:rect r="r" b="b" t="t" l="l"/>
            <a:pathLst>
              <a:path h="3564614" w="6006718">
                <a:moveTo>
                  <a:pt x="0" y="0"/>
                </a:moveTo>
                <a:lnTo>
                  <a:pt x="6006718" y="0"/>
                </a:lnTo>
                <a:lnTo>
                  <a:pt x="6006718" y="3564614"/>
                </a:lnTo>
                <a:lnTo>
                  <a:pt x="0" y="3564614"/>
                </a:lnTo>
                <a:lnTo>
                  <a:pt x="0" y="0"/>
                </a:lnTo>
                <a:close/>
              </a:path>
            </a:pathLst>
          </a:custGeom>
          <a:blipFill>
            <a:blip r:embed="rId3"/>
            <a:stretch>
              <a:fillRect l="0" t="0" r="0" b="0"/>
            </a:stretch>
          </a:blipFill>
        </p:spPr>
      </p:sp>
      <p:sp>
        <p:nvSpPr>
          <p:cNvPr name="Freeform 5" id="5"/>
          <p:cNvSpPr/>
          <p:nvPr/>
        </p:nvSpPr>
        <p:spPr>
          <a:xfrm flipH="false" flipV="false" rot="0">
            <a:off x="9471696" y="5828026"/>
            <a:ext cx="6715549" cy="2945193"/>
          </a:xfrm>
          <a:custGeom>
            <a:avLst/>
            <a:gdLst/>
            <a:ahLst/>
            <a:cxnLst/>
            <a:rect r="r" b="b" t="t" l="l"/>
            <a:pathLst>
              <a:path h="2945193" w="6715549">
                <a:moveTo>
                  <a:pt x="0" y="0"/>
                </a:moveTo>
                <a:lnTo>
                  <a:pt x="6715549" y="0"/>
                </a:lnTo>
                <a:lnTo>
                  <a:pt x="6715549" y="2945194"/>
                </a:lnTo>
                <a:lnTo>
                  <a:pt x="0" y="2945194"/>
                </a:lnTo>
                <a:lnTo>
                  <a:pt x="0" y="0"/>
                </a:lnTo>
                <a:close/>
              </a:path>
            </a:pathLst>
          </a:custGeom>
          <a:blipFill>
            <a:blip r:embed="rId4"/>
            <a:stretch>
              <a:fillRect l="0" t="0" r="0" b="0"/>
            </a:stretch>
          </a:blipFill>
        </p:spPr>
      </p:sp>
      <p:sp>
        <p:nvSpPr>
          <p:cNvPr name="TextBox 6" id="6"/>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768021" y="1467210"/>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Bad saddle points</a:t>
            </a:r>
          </a:p>
        </p:txBody>
      </p:sp>
      <p:sp>
        <p:nvSpPr>
          <p:cNvPr name="TextBox 9" id="9"/>
          <p:cNvSpPr txBox="true"/>
          <p:nvPr/>
        </p:nvSpPr>
        <p:spPr>
          <a:xfrm rot="0">
            <a:off x="532912" y="2816581"/>
            <a:ext cx="8418149" cy="2556459"/>
          </a:xfrm>
          <a:prstGeom prst="rect">
            <a:avLst/>
          </a:prstGeom>
        </p:spPr>
        <p:txBody>
          <a:bodyPr anchor="t" rtlCol="false" tIns="0" lIns="0" bIns="0" rIns="0">
            <a:spAutoFit/>
          </a:bodyPr>
          <a:lstStyle/>
          <a:p>
            <a:pPr marL="615751" indent="-307875" lvl="1">
              <a:lnSpc>
                <a:spcPts val="3992"/>
              </a:lnSpc>
              <a:buFont typeface="Arial"/>
              <a:buChar char="•"/>
            </a:pPr>
            <a:r>
              <a:rPr lang="en-US" sz="2852" spc="171">
                <a:solidFill>
                  <a:srgbClr val="000000"/>
                </a:solidFill>
                <a:latin typeface="Carlito"/>
              </a:rPr>
              <a:t>From the figure, it can be said that for </a:t>
            </a:r>
            <a:r>
              <a:rPr lang="en-US" sz="2852" spc="171">
                <a:solidFill>
                  <a:srgbClr val="000000"/>
                </a:solidFill>
                <a:latin typeface="Carlito Italics"/>
              </a:rPr>
              <a:t>w</a:t>
            </a:r>
            <a:r>
              <a:rPr lang="en-US" sz="2852" spc="171">
                <a:solidFill>
                  <a:srgbClr val="000000"/>
                </a:solidFill>
                <a:latin typeface="Carlito"/>
              </a:rPr>
              <a:t> in case 2 are not bad local minima since there exists a decreasing direction in it’s neighborhood.</a:t>
            </a:r>
          </a:p>
          <a:p>
            <a:pPr>
              <a:lnSpc>
                <a:spcPts val="3992"/>
              </a:lnSpc>
            </a:pPr>
          </a:p>
        </p:txBody>
      </p:sp>
      <p:sp>
        <p:nvSpPr>
          <p:cNvPr name="TextBox 10" id="10"/>
          <p:cNvSpPr txBox="true"/>
          <p:nvPr/>
        </p:nvSpPr>
        <p:spPr>
          <a:xfrm rot="0">
            <a:off x="532912" y="5268264"/>
            <a:ext cx="8418149" cy="2556459"/>
          </a:xfrm>
          <a:prstGeom prst="rect">
            <a:avLst/>
          </a:prstGeom>
        </p:spPr>
        <p:txBody>
          <a:bodyPr anchor="t" rtlCol="false" tIns="0" lIns="0" bIns="0" rIns="0">
            <a:spAutoFit/>
          </a:bodyPr>
          <a:lstStyle/>
          <a:p>
            <a:pPr>
              <a:lnSpc>
                <a:spcPts val="3992"/>
              </a:lnSpc>
            </a:pPr>
          </a:p>
          <a:p>
            <a:pPr marL="615751" indent="-307875" lvl="1">
              <a:lnSpc>
                <a:spcPts val="3992"/>
              </a:lnSpc>
              <a:buFont typeface="Arial"/>
              <a:buChar char="•"/>
            </a:pPr>
            <a:r>
              <a:rPr lang="en-US" sz="2852" spc="171">
                <a:solidFill>
                  <a:srgbClr val="000000"/>
                </a:solidFill>
                <a:latin typeface="Carlito"/>
              </a:rPr>
              <a:t>Instead, it can be said that </a:t>
            </a:r>
            <a:r>
              <a:rPr lang="en-US" sz="2852" spc="171">
                <a:solidFill>
                  <a:srgbClr val="000000"/>
                </a:solidFill>
                <a:latin typeface="Carlito Italics"/>
              </a:rPr>
              <a:t>w</a:t>
            </a:r>
            <a:r>
              <a:rPr lang="en-US" sz="2852" spc="171">
                <a:solidFill>
                  <a:srgbClr val="000000"/>
                </a:solidFill>
                <a:latin typeface="Carlito"/>
              </a:rPr>
              <a:t> in A\B is a saddle point with no negative eigen value which are also called as bad saddle points.</a:t>
            </a:r>
          </a:p>
          <a:p>
            <a:pPr>
              <a:lnSpc>
                <a:spcPts val="399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TextBox 3" id="3"/>
          <p:cNvSpPr txBox="true"/>
          <p:nvPr/>
        </p:nvSpPr>
        <p:spPr>
          <a:xfrm rot="0">
            <a:off x="742303" y="2580898"/>
            <a:ext cx="17031854" cy="3759201"/>
          </a:xfrm>
          <a:prstGeom prst="rect">
            <a:avLst/>
          </a:prstGeom>
        </p:spPr>
        <p:txBody>
          <a:bodyPr anchor="t" rtlCol="false" tIns="0" lIns="0" bIns="0" rIns="0">
            <a:spAutoFit/>
          </a:bodyPr>
          <a:lstStyle/>
          <a:p>
            <a:pPr>
              <a:lnSpc>
                <a:spcPts val="4899"/>
              </a:lnSpc>
            </a:pPr>
            <a:r>
              <a:rPr lang="en-US" sz="3499" spc="209">
                <a:solidFill>
                  <a:srgbClr val="000000"/>
                </a:solidFill>
                <a:latin typeface="Carlito"/>
              </a:rPr>
              <a:t>For a three-layer networks (i.e., H = 1):</a:t>
            </a:r>
          </a:p>
          <a:p>
            <a:pPr marL="755646" indent="-377823" lvl="1">
              <a:lnSpc>
                <a:spcPts val="4899"/>
              </a:lnSpc>
              <a:buFont typeface="Arial"/>
              <a:buChar char="•"/>
            </a:pPr>
            <a:r>
              <a:rPr lang="en-US" sz="3499" spc="209">
                <a:solidFill>
                  <a:srgbClr val="000000"/>
                </a:solidFill>
                <a:latin typeface="Carlito"/>
              </a:rPr>
              <a:t>The Hessian at any saddle point has at least one negative eigen value.</a:t>
            </a:r>
          </a:p>
          <a:p>
            <a:pPr>
              <a:lnSpc>
                <a:spcPts val="4899"/>
              </a:lnSpc>
            </a:pPr>
          </a:p>
          <a:p>
            <a:pPr>
              <a:lnSpc>
                <a:spcPts val="4899"/>
              </a:lnSpc>
            </a:pPr>
            <a:r>
              <a:rPr lang="en-US" sz="3499" spc="209">
                <a:solidFill>
                  <a:srgbClr val="000000"/>
                </a:solidFill>
                <a:latin typeface="Carlito"/>
              </a:rPr>
              <a:t>For networks deeper than three layers (i.e., H &gt;=2):</a:t>
            </a:r>
          </a:p>
          <a:p>
            <a:pPr marL="755646" indent="-377823" lvl="1">
              <a:lnSpc>
                <a:spcPts val="4899"/>
              </a:lnSpc>
              <a:buFont typeface="Arial"/>
              <a:buChar char="•"/>
            </a:pPr>
          </a:p>
          <a:p>
            <a:pPr>
              <a:lnSpc>
                <a:spcPts val="4899"/>
              </a:lnSpc>
            </a:pPr>
          </a:p>
        </p:txBody>
      </p:sp>
      <p:sp>
        <p:nvSpPr>
          <p:cNvPr name="Freeform 4" id="4"/>
          <p:cNvSpPr/>
          <p:nvPr/>
        </p:nvSpPr>
        <p:spPr>
          <a:xfrm flipH="false" flipV="false" rot="0">
            <a:off x="1918472" y="5757090"/>
            <a:ext cx="7635368" cy="779957"/>
          </a:xfrm>
          <a:custGeom>
            <a:avLst/>
            <a:gdLst/>
            <a:ahLst/>
            <a:cxnLst/>
            <a:rect r="r" b="b" t="t" l="l"/>
            <a:pathLst>
              <a:path h="779957" w="7635368">
                <a:moveTo>
                  <a:pt x="0" y="0"/>
                </a:moveTo>
                <a:lnTo>
                  <a:pt x="7635368" y="0"/>
                </a:lnTo>
                <a:lnTo>
                  <a:pt x="7635368" y="779957"/>
                </a:lnTo>
                <a:lnTo>
                  <a:pt x="0" y="779957"/>
                </a:lnTo>
                <a:lnTo>
                  <a:pt x="0" y="0"/>
                </a:lnTo>
                <a:close/>
              </a:path>
            </a:pathLst>
          </a:custGeom>
          <a:blipFill>
            <a:blip r:embed="rId3"/>
            <a:stretch>
              <a:fillRect l="0" t="0" r="0" b="0"/>
            </a:stretch>
          </a:blipFill>
        </p:spPr>
      </p:sp>
      <p:sp>
        <p:nvSpPr>
          <p:cNvPr name="TextBox 5" id="5"/>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6" id="6"/>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7" id="7"/>
          <p:cNvSpPr txBox="true"/>
          <p:nvPr/>
        </p:nvSpPr>
        <p:spPr>
          <a:xfrm rot="0">
            <a:off x="742303" y="128613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Effect of depth</a:t>
            </a:r>
          </a:p>
        </p:txBody>
      </p:sp>
      <p:sp>
        <p:nvSpPr>
          <p:cNvPr name="TextBox 8" id="8"/>
          <p:cNvSpPr txBox="true"/>
          <p:nvPr/>
        </p:nvSpPr>
        <p:spPr>
          <a:xfrm rot="0">
            <a:off x="742303" y="6999621"/>
            <a:ext cx="17031854" cy="1282701"/>
          </a:xfrm>
          <a:prstGeom prst="rect">
            <a:avLst/>
          </a:prstGeom>
        </p:spPr>
        <p:txBody>
          <a:bodyPr anchor="t" rtlCol="false" tIns="0" lIns="0" bIns="0" rIns="0">
            <a:spAutoFit/>
          </a:bodyPr>
          <a:lstStyle/>
          <a:p>
            <a:pPr>
              <a:lnSpc>
                <a:spcPts val="4899"/>
              </a:lnSpc>
            </a:pPr>
            <a:r>
              <a:rPr lang="en-US" sz="3499" spc="209">
                <a:solidFill>
                  <a:srgbClr val="000000"/>
                </a:solidFill>
                <a:latin typeface="Carlito"/>
              </a:rPr>
              <a:t>there exist saddle points at which the Hessian does not have any negative eigen value.</a:t>
            </a:r>
          </a:p>
        </p:txBody>
      </p:sp>
      <p:sp>
        <p:nvSpPr>
          <p:cNvPr name="AutoShape 9" id="9"/>
          <p:cNvSpPr/>
          <p:nvPr/>
        </p:nvSpPr>
        <p:spPr>
          <a:xfrm>
            <a:off x="742283" y="1082158"/>
            <a:ext cx="15444961" cy="9525"/>
          </a:xfrm>
          <a:prstGeom prst="line">
            <a:avLst/>
          </a:prstGeom>
          <a:ln cap="flat" w="19050">
            <a:solidFill>
              <a:srgbClr val="BD8F53"/>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1935058" y="3339579"/>
            <a:ext cx="14417883" cy="4712021"/>
          </a:xfrm>
          <a:custGeom>
            <a:avLst/>
            <a:gdLst/>
            <a:ahLst/>
            <a:cxnLst/>
            <a:rect r="r" b="b" t="t" l="l"/>
            <a:pathLst>
              <a:path h="4712021" w="14417883">
                <a:moveTo>
                  <a:pt x="0" y="0"/>
                </a:moveTo>
                <a:lnTo>
                  <a:pt x="14417884" y="0"/>
                </a:lnTo>
                <a:lnTo>
                  <a:pt x="14417884" y="4712021"/>
                </a:lnTo>
                <a:lnTo>
                  <a:pt x="0" y="4712021"/>
                </a:lnTo>
                <a:lnTo>
                  <a:pt x="0" y="0"/>
                </a:lnTo>
                <a:close/>
              </a:path>
            </a:pathLst>
          </a:custGeom>
          <a:blipFill>
            <a:blip r:embed="rId3"/>
            <a:stretch>
              <a:fillRect l="0" t="0" r="0" b="0"/>
            </a:stretch>
          </a:blipFill>
        </p:spPr>
      </p:sp>
      <p:sp>
        <p:nvSpPr>
          <p:cNvPr name="TextBox 6" id="6"/>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Proof Idea :</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3222710" y="2654882"/>
            <a:ext cx="11842580" cy="6122239"/>
          </a:xfrm>
          <a:custGeom>
            <a:avLst/>
            <a:gdLst/>
            <a:ahLst/>
            <a:cxnLst/>
            <a:rect r="r" b="b" t="t" l="l"/>
            <a:pathLst>
              <a:path h="6122239" w="11842580">
                <a:moveTo>
                  <a:pt x="0" y="0"/>
                </a:moveTo>
                <a:lnTo>
                  <a:pt x="11842580" y="0"/>
                </a:lnTo>
                <a:lnTo>
                  <a:pt x="11842580" y="6122238"/>
                </a:lnTo>
                <a:lnTo>
                  <a:pt x="0" y="6122238"/>
                </a:lnTo>
                <a:lnTo>
                  <a:pt x="0" y="0"/>
                </a:lnTo>
                <a:close/>
              </a:path>
            </a:pathLst>
          </a:custGeom>
          <a:blipFill>
            <a:blip r:embed="rId3"/>
            <a:stretch>
              <a:fillRect l="0" t="0" r="0" b="0"/>
            </a:stretch>
          </a:blipFill>
        </p:spPr>
      </p:sp>
      <p:sp>
        <p:nvSpPr>
          <p:cNvPr name="TextBox 6" id="6"/>
          <p:cNvSpPr txBox="true"/>
          <p:nvPr/>
        </p:nvSpPr>
        <p:spPr>
          <a:xfrm rot="0">
            <a:off x="742283" y="1712540"/>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Proof Idea :</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3072539" y="2504340"/>
            <a:ext cx="12142921" cy="6230802"/>
          </a:xfrm>
          <a:custGeom>
            <a:avLst/>
            <a:gdLst/>
            <a:ahLst/>
            <a:cxnLst/>
            <a:rect r="r" b="b" t="t" l="l"/>
            <a:pathLst>
              <a:path h="6230802" w="12142921">
                <a:moveTo>
                  <a:pt x="0" y="0"/>
                </a:moveTo>
                <a:lnTo>
                  <a:pt x="12142922" y="0"/>
                </a:lnTo>
                <a:lnTo>
                  <a:pt x="12142922" y="6230802"/>
                </a:lnTo>
                <a:lnTo>
                  <a:pt x="0" y="6230802"/>
                </a:lnTo>
                <a:lnTo>
                  <a:pt x="0" y="0"/>
                </a:lnTo>
                <a:close/>
              </a:path>
            </a:pathLst>
          </a:custGeom>
          <a:blipFill>
            <a:blip r:embed="rId3"/>
            <a:stretch>
              <a:fillRect l="0" t="0" r="0" b="0"/>
            </a:stretch>
          </a:blipFill>
        </p:spPr>
      </p:sp>
      <p:sp>
        <p:nvSpPr>
          <p:cNvPr name="TextBox 6" id="6"/>
          <p:cNvSpPr txBox="true"/>
          <p:nvPr/>
        </p:nvSpPr>
        <p:spPr>
          <a:xfrm rot="0">
            <a:off x="742303" y="1561998"/>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Proof Idea :</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742303" y="3047177"/>
            <a:ext cx="11839022" cy="5632848"/>
          </a:xfrm>
          <a:custGeom>
            <a:avLst/>
            <a:gdLst/>
            <a:ahLst/>
            <a:cxnLst/>
            <a:rect r="r" b="b" t="t" l="l"/>
            <a:pathLst>
              <a:path h="5632848" w="11839022">
                <a:moveTo>
                  <a:pt x="0" y="0"/>
                </a:moveTo>
                <a:lnTo>
                  <a:pt x="11839022" y="0"/>
                </a:lnTo>
                <a:lnTo>
                  <a:pt x="11839022" y="5632848"/>
                </a:lnTo>
                <a:lnTo>
                  <a:pt x="0" y="5632848"/>
                </a:lnTo>
                <a:lnTo>
                  <a:pt x="0" y="0"/>
                </a:lnTo>
                <a:close/>
              </a:path>
            </a:pathLst>
          </a:custGeom>
          <a:blipFill>
            <a:blip r:embed="rId3"/>
            <a:stretch>
              <a:fillRect l="0" t="0" r="-6299" b="0"/>
            </a:stretch>
          </a:blipFill>
        </p:spPr>
      </p:sp>
      <p:sp>
        <p:nvSpPr>
          <p:cNvPr name="TextBox 6" id="6"/>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Deep Non-Linear Network</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12918408" y="4071215"/>
            <a:ext cx="4627289" cy="2020570"/>
          </a:xfrm>
          <a:prstGeom prst="rect">
            <a:avLst/>
          </a:prstGeom>
        </p:spPr>
        <p:txBody>
          <a:bodyPr anchor="t" rtlCol="false" tIns="0" lIns="0" bIns="0" rIns="0">
            <a:spAutoFit/>
          </a:bodyPr>
          <a:lstStyle/>
          <a:p>
            <a:pPr>
              <a:lnSpc>
                <a:spcPts val="5179"/>
              </a:lnSpc>
              <a:spcBef>
                <a:spcPct val="0"/>
              </a:spcBef>
            </a:pPr>
            <a:r>
              <a:rPr lang="en-US" sz="3699" spc="221">
                <a:solidFill>
                  <a:srgbClr val="000000"/>
                </a:solidFill>
                <a:latin typeface="Carlito"/>
              </a:rPr>
              <a:t>Here we have a activation layer which is non-llinear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742303" y="3253604"/>
            <a:ext cx="9125805" cy="5534882"/>
          </a:xfrm>
          <a:custGeom>
            <a:avLst/>
            <a:gdLst/>
            <a:ahLst/>
            <a:cxnLst/>
            <a:rect r="r" b="b" t="t" l="l"/>
            <a:pathLst>
              <a:path h="5534882" w="9125805">
                <a:moveTo>
                  <a:pt x="0" y="0"/>
                </a:moveTo>
                <a:lnTo>
                  <a:pt x="9125805" y="0"/>
                </a:lnTo>
                <a:lnTo>
                  <a:pt x="9125805" y="5534882"/>
                </a:lnTo>
                <a:lnTo>
                  <a:pt x="0" y="5534882"/>
                </a:lnTo>
                <a:lnTo>
                  <a:pt x="0" y="0"/>
                </a:lnTo>
                <a:close/>
              </a:path>
            </a:pathLst>
          </a:custGeom>
          <a:blipFill>
            <a:blip r:embed="rId3"/>
            <a:stretch>
              <a:fillRect l="0" t="0" r="0" b="0"/>
            </a:stretch>
          </a:blipFill>
        </p:spPr>
      </p:sp>
      <p:sp>
        <p:nvSpPr>
          <p:cNvPr name="TextBox 6" id="6"/>
          <p:cNvSpPr txBox="true"/>
          <p:nvPr/>
        </p:nvSpPr>
        <p:spPr>
          <a:xfrm rot="0">
            <a:off x="742278" y="1895082"/>
            <a:ext cx="16822489"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Deep Non-Linear Network as Linear Network</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10259910" y="3466074"/>
            <a:ext cx="7626614" cy="3641090"/>
          </a:xfrm>
          <a:prstGeom prst="rect">
            <a:avLst/>
          </a:prstGeom>
        </p:spPr>
        <p:txBody>
          <a:bodyPr anchor="t" rtlCol="false" tIns="0" lIns="0" bIns="0" rIns="0">
            <a:spAutoFit/>
          </a:bodyPr>
          <a:lstStyle/>
          <a:p>
            <a:pPr marL="626112" indent="-313056" lvl="1">
              <a:lnSpc>
                <a:spcPts val="4060"/>
              </a:lnSpc>
              <a:buFont typeface="Arial"/>
              <a:buChar char="•"/>
            </a:pPr>
            <a:r>
              <a:rPr lang="en-US" sz="2900" spc="174">
                <a:solidFill>
                  <a:srgbClr val="000000"/>
                </a:solidFill>
                <a:latin typeface="Carlito"/>
              </a:rPr>
              <a:t>Under certain assumptions we can assume our non- linear network to be linear network.</a:t>
            </a:r>
          </a:p>
          <a:p>
            <a:pPr marL="626112" indent="-313056" lvl="1">
              <a:lnSpc>
                <a:spcPts val="4060"/>
              </a:lnSpc>
              <a:buFont typeface="Arial"/>
              <a:buChar char="•"/>
            </a:pPr>
            <a:r>
              <a:rPr lang="en-US" sz="2900" spc="174">
                <a:solidFill>
                  <a:srgbClr val="000000"/>
                </a:solidFill>
                <a:latin typeface="Carlito"/>
              </a:rPr>
              <a:t>Any set of assumptions that can reduce non-linear model to deep linear model immediatley leads to “no bad local minima” results  and more.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TextBox 5" id="5"/>
          <p:cNvSpPr txBox="true"/>
          <p:nvPr/>
        </p:nvSpPr>
        <p:spPr>
          <a:xfrm rot="0">
            <a:off x="742278" y="1783075"/>
            <a:ext cx="1304833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INTRODUCTION</a:t>
            </a:r>
          </a:p>
        </p:txBody>
      </p:sp>
      <p:sp>
        <p:nvSpPr>
          <p:cNvPr name="TextBox 6" id="6"/>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340802" y="3220717"/>
            <a:ext cx="17947198" cy="4649219"/>
          </a:xfrm>
          <a:prstGeom prst="rect">
            <a:avLst/>
          </a:prstGeom>
        </p:spPr>
        <p:txBody>
          <a:bodyPr anchor="t" rtlCol="false" tIns="0" lIns="0" bIns="0" rIns="0">
            <a:spAutoFit/>
          </a:bodyPr>
          <a:lstStyle/>
          <a:p>
            <a:pPr marL="800967" indent="-400483" lvl="1">
              <a:lnSpc>
                <a:spcPts val="5193"/>
              </a:lnSpc>
              <a:buFont typeface="Arial"/>
              <a:buChar char="•"/>
            </a:pPr>
            <a:r>
              <a:rPr lang="en-US" sz="3709">
                <a:solidFill>
                  <a:srgbClr val="000000"/>
                </a:solidFill>
                <a:latin typeface="Carlito"/>
              </a:rPr>
              <a:t>The paper we have taken for the study is  “Deep Learning without Poor Local Minima”  written by Kenji Kawaguchi (from MIT) was taken from 30th Conference on Neural Information Processing Systems, 2016, Barcelona, Spain.</a:t>
            </a:r>
          </a:p>
          <a:p>
            <a:pPr>
              <a:lnSpc>
                <a:spcPts val="5193"/>
              </a:lnSpc>
            </a:pPr>
          </a:p>
          <a:p>
            <a:pPr marL="800967" indent="-400483" lvl="1">
              <a:lnSpc>
                <a:spcPts val="5193"/>
              </a:lnSpc>
              <a:buFont typeface="Arial"/>
              <a:buChar char="•"/>
            </a:pPr>
            <a:r>
              <a:rPr lang="en-US" sz="3709">
                <a:solidFill>
                  <a:srgbClr val="000000"/>
                </a:solidFill>
                <a:latin typeface="Carlito"/>
              </a:rPr>
              <a:t>This paper focuses on the characteristics of loss function in deep linear networks and thus extending the discussion to non-linear networks as well and tells how this function can be optimized.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3" id="3"/>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4" id="4"/>
          <p:cNvSpPr/>
          <p:nvPr/>
        </p:nvSpPr>
        <p:spPr>
          <a:xfrm flipH="false" flipV="false" rot="0">
            <a:off x="742303" y="2222540"/>
            <a:ext cx="9990582" cy="3385746"/>
          </a:xfrm>
          <a:custGeom>
            <a:avLst/>
            <a:gdLst/>
            <a:ahLst/>
            <a:cxnLst/>
            <a:rect r="r" b="b" t="t" l="l"/>
            <a:pathLst>
              <a:path h="3385746" w="9990582">
                <a:moveTo>
                  <a:pt x="0" y="0"/>
                </a:moveTo>
                <a:lnTo>
                  <a:pt x="9990582" y="0"/>
                </a:lnTo>
                <a:lnTo>
                  <a:pt x="9990582" y="3385746"/>
                </a:lnTo>
                <a:lnTo>
                  <a:pt x="0" y="3385746"/>
                </a:lnTo>
                <a:lnTo>
                  <a:pt x="0" y="0"/>
                </a:lnTo>
                <a:close/>
              </a:path>
            </a:pathLst>
          </a:custGeom>
          <a:blipFill>
            <a:blip r:embed="rId3"/>
            <a:stretch>
              <a:fillRect l="0" t="0" r="0" b="0"/>
            </a:stretch>
          </a:blipFill>
        </p:spPr>
      </p:sp>
      <p:sp>
        <p:nvSpPr>
          <p:cNvPr name="Freeform 5" id="5"/>
          <p:cNvSpPr/>
          <p:nvPr/>
        </p:nvSpPr>
        <p:spPr>
          <a:xfrm flipH="false" flipV="false" rot="0">
            <a:off x="5261381" y="5903561"/>
            <a:ext cx="11424878" cy="3005831"/>
          </a:xfrm>
          <a:custGeom>
            <a:avLst/>
            <a:gdLst/>
            <a:ahLst/>
            <a:cxnLst/>
            <a:rect r="r" b="b" t="t" l="l"/>
            <a:pathLst>
              <a:path h="3005831" w="11424878">
                <a:moveTo>
                  <a:pt x="0" y="0"/>
                </a:moveTo>
                <a:lnTo>
                  <a:pt x="11424879" y="0"/>
                </a:lnTo>
                <a:lnTo>
                  <a:pt x="11424879" y="3005831"/>
                </a:lnTo>
                <a:lnTo>
                  <a:pt x="0" y="3005831"/>
                </a:lnTo>
                <a:lnTo>
                  <a:pt x="0" y="0"/>
                </a:lnTo>
                <a:close/>
              </a:path>
            </a:pathLst>
          </a:custGeom>
          <a:blipFill>
            <a:blip r:embed="rId4"/>
            <a:stretch>
              <a:fillRect l="0" t="0" r="0" b="0"/>
            </a:stretch>
          </a:blipFill>
        </p:spPr>
      </p:sp>
      <p:sp>
        <p:nvSpPr>
          <p:cNvPr name="TextBox 6" id="6"/>
          <p:cNvSpPr txBox="true"/>
          <p:nvPr/>
        </p:nvSpPr>
        <p:spPr>
          <a:xfrm rot="0">
            <a:off x="742303" y="753952"/>
            <a:ext cx="16822489"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Assumptions for Relu Non-Linear Network</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742303" y="3130899"/>
            <a:ext cx="9852269" cy="5342428"/>
          </a:xfrm>
          <a:custGeom>
            <a:avLst/>
            <a:gdLst/>
            <a:ahLst/>
            <a:cxnLst/>
            <a:rect r="r" b="b" t="t" l="l"/>
            <a:pathLst>
              <a:path h="5342428" w="9852269">
                <a:moveTo>
                  <a:pt x="0" y="0"/>
                </a:moveTo>
                <a:lnTo>
                  <a:pt x="9852269" y="0"/>
                </a:lnTo>
                <a:lnTo>
                  <a:pt x="9852269" y="5342428"/>
                </a:lnTo>
                <a:lnTo>
                  <a:pt x="0" y="5342428"/>
                </a:lnTo>
                <a:lnTo>
                  <a:pt x="0" y="0"/>
                </a:lnTo>
                <a:close/>
              </a:path>
            </a:pathLst>
          </a:custGeom>
          <a:blipFill>
            <a:blip r:embed="rId3"/>
            <a:stretch>
              <a:fillRect l="0" t="0" r="0" b="0"/>
            </a:stretch>
          </a:blipFill>
        </p:spPr>
      </p:sp>
      <p:sp>
        <p:nvSpPr>
          <p:cNvPr name="Freeform 6" id="6"/>
          <p:cNvSpPr/>
          <p:nvPr/>
        </p:nvSpPr>
        <p:spPr>
          <a:xfrm flipH="false" flipV="false" rot="0">
            <a:off x="11612846" y="2458862"/>
            <a:ext cx="4116179" cy="6014464"/>
          </a:xfrm>
          <a:custGeom>
            <a:avLst/>
            <a:gdLst/>
            <a:ahLst/>
            <a:cxnLst/>
            <a:rect r="r" b="b" t="t" l="l"/>
            <a:pathLst>
              <a:path h="6014464" w="4116179">
                <a:moveTo>
                  <a:pt x="0" y="0"/>
                </a:moveTo>
                <a:lnTo>
                  <a:pt x="4116180" y="0"/>
                </a:lnTo>
                <a:lnTo>
                  <a:pt x="4116180" y="6014465"/>
                </a:lnTo>
                <a:lnTo>
                  <a:pt x="0" y="6014465"/>
                </a:lnTo>
                <a:lnTo>
                  <a:pt x="0" y="0"/>
                </a:lnTo>
                <a:close/>
              </a:path>
            </a:pathLst>
          </a:custGeom>
          <a:blipFill>
            <a:blip r:embed="rId4"/>
            <a:stretch>
              <a:fillRect l="0" t="0" r="0" b="0"/>
            </a:stretch>
          </a:blipFill>
        </p:spPr>
      </p:sp>
      <p:sp>
        <p:nvSpPr>
          <p:cNvPr name="TextBox 7" id="7"/>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Results</a:t>
            </a:r>
          </a:p>
        </p:txBody>
      </p:sp>
      <p:sp>
        <p:nvSpPr>
          <p:cNvPr name="TextBox 8" id="8"/>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9" id="9"/>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742278"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3"/>
            <a:stretch>
              <a:fillRect l="0" t="0" r="0" b="0"/>
            </a:stretch>
          </a:blipFill>
        </p:spPr>
      </p:sp>
      <p:sp>
        <p:nvSpPr>
          <p:cNvPr name="Freeform 6" id="6"/>
          <p:cNvSpPr/>
          <p:nvPr/>
        </p:nvSpPr>
        <p:spPr>
          <a:xfrm flipH="false" flipV="false" rot="0">
            <a:off x="6650896"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4"/>
            <a:stretch>
              <a:fillRect l="0" t="0" r="0" b="0"/>
            </a:stretch>
          </a:blipFill>
        </p:spPr>
      </p:sp>
      <p:sp>
        <p:nvSpPr>
          <p:cNvPr name="Freeform 7" id="7"/>
          <p:cNvSpPr/>
          <p:nvPr/>
        </p:nvSpPr>
        <p:spPr>
          <a:xfrm flipH="false" flipV="false" rot="0">
            <a:off x="12558446"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5"/>
            <a:stretch>
              <a:fillRect l="0" t="0" r="0" b="0"/>
            </a:stretch>
          </a:blipFill>
        </p:spPr>
      </p:sp>
      <p:sp>
        <p:nvSpPr>
          <p:cNvPr name="TextBox 8" id="8"/>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Results-Linear Network</a:t>
            </a:r>
          </a:p>
        </p:txBody>
      </p:sp>
      <p:sp>
        <p:nvSpPr>
          <p:cNvPr name="TextBox 9" id="9"/>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10" id="10"/>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11" id="11"/>
          <p:cNvSpPr txBox="true"/>
          <p:nvPr/>
        </p:nvSpPr>
        <p:spPr>
          <a:xfrm rot="0">
            <a:off x="1972325" y="7808331"/>
            <a:ext cx="278070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1 hidden layer</a:t>
            </a:r>
          </a:p>
        </p:txBody>
      </p:sp>
      <p:sp>
        <p:nvSpPr>
          <p:cNvPr name="TextBox 12" id="12"/>
          <p:cNvSpPr txBox="true"/>
          <p:nvPr/>
        </p:nvSpPr>
        <p:spPr>
          <a:xfrm rot="0">
            <a:off x="7786364" y="7808331"/>
            <a:ext cx="296986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2</a:t>
            </a:r>
            <a:r>
              <a:rPr lang="en-US" sz="3300" spc="198">
                <a:solidFill>
                  <a:srgbClr val="000000"/>
                </a:solidFill>
                <a:latin typeface="Carlito"/>
              </a:rPr>
              <a:t> hidden layers</a:t>
            </a:r>
          </a:p>
        </p:txBody>
      </p:sp>
      <p:sp>
        <p:nvSpPr>
          <p:cNvPr name="TextBox 13" id="13"/>
          <p:cNvSpPr txBox="true"/>
          <p:nvPr/>
        </p:nvSpPr>
        <p:spPr>
          <a:xfrm rot="0">
            <a:off x="13693914" y="7808331"/>
            <a:ext cx="296986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3</a:t>
            </a:r>
            <a:r>
              <a:rPr lang="en-US" sz="3300" spc="198">
                <a:solidFill>
                  <a:srgbClr val="000000"/>
                </a:solidFill>
                <a:latin typeface="Carlito"/>
              </a:rPr>
              <a:t> hidden layers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742278"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3"/>
            <a:stretch>
              <a:fillRect l="0" t="0" r="0" b="0"/>
            </a:stretch>
          </a:blipFill>
        </p:spPr>
      </p:sp>
      <p:sp>
        <p:nvSpPr>
          <p:cNvPr name="Freeform 6" id="6"/>
          <p:cNvSpPr/>
          <p:nvPr/>
        </p:nvSpPr>
        <p:spPr>
          <a:xfrm flipH="false" flipV="false" rot="0">
            <a:off x="6650362"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4"/>
            <a:stretch>
              <a:fillRect l="0" t="0" r="0" b="0"/>
            </a:stretch>
          </a:blipFill>
        </p:spPr>
      </p:sp>
      <p:sp>
        <p:nvSpPr>
          <p:cNvPr name="Freeform 7" id="7"/>
          <p:cNvSpPr/>
          <p:nvPr/>
        </p:nvSpPr>
        <p:spPr>
          <a:xfrm flipH="false" flipV="false" rot="0">
            <a:off x="12378604" y="3580374"/>
            <a:ext cx="5240800" cy="3921106"/>
          </a:xfrm>
          <a:custGeom>
            <a:avLst/>
            <a:gdLst/>
            <a:ahLst/>
            <a:cxnLst/>
            <a:rect r="r" b="b" t="t" l="l"/>
            <a:pathLst>
              <a:path h="3921106" w="5240800">
                <a:moveTo>
                  <a:pt x="0" y="0"/>
                </a:moveTo>
                <a:lnTo>
                  <a:pt x="5240800" y="0"/>
                </a:lnTo>
                <a:lnTo>
                  <a:pt x="5240800" y="3921106"/>
                </a:lnTo>
                <a:lnTo>
                  <a:pt x="0" y="3921106"/>
                </a:lnTo>
                <a:lnTo>
                  <a:pt x="0" y="0"/>
                </a:lnTo>
                <a:close/>
              </a:path>
            </a:pathLst>
          </a:custGeom>
          <a:blipFill>
            <a:blip r:embed="rId5"/>
            <a:stretch>
              <a:fillRect l="0" t="0" r="0" b="0"/>
            </a:stretch>
          </a:blipFill>
        </p:spPr>
      </p:sp>
      <p:sp>
        <p:nvSpPr>
          <p:cNvPr name="TextBox 8" id="8"/>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Results-N0n-Linear Network(RELU)</a:t>
            </a:r>
          </a:p>
        </p:txBody>
      </p:sp>
      <p:sp>
        <p:nvSpPr>
          <p:cNvPr name="TextBox 9" id="9"/>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10" id="10"/>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11" id="11"/>
          <p:cNvSpPr txBox="true"/>
          <p:nvPr/>
        </p:nvSpPr>
        <p:spPr>
          <a:xfrm rot="0">
            <a:off x="1972325" y="7808331"/>
            <a:ext cx="278070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1 hidden layer</a:t>
            </a:r>
          </a:p>
        </p:txBody>
      </p:sp>
      <p:sp>
        <p:nvSpPr>
          <p:cNvPr name="TextBox 12" id="12"/>
          <p:cNvSpPr txBox="true"/>
          <p:nvPr/>
        </p:nvSpPr>
        <p:spPr>
          <a:xfrm rot="0">
            <a:off x="7786364" y="7808331"/>
            <a:ext cx="296986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2</a:t>
            </a:r>
            <a:r>
              <a:rPr lang="en-US" sz="3300" spc="198">
                <a:solidFill>
                  <a:srgbClr val="000000"/>
                </a:solidFill>
                <a:latin typeface="Carlito"/>
              </a:rPr>
              <a:t> hidden layers</a:t>
            </a:r>
          </a:p>
        </p:txBody>
      </p:sp>
      <p:sp>
        <p:nvSpPr>
          <p:cNvPr name="TextBox 13" id="13"/>
          <p:cNvSpPr txBox="true"/>
          <p:nvPr/>
        </p:nvSpPr>
        <p:spPr>
          <a:xfrm rot="0">
            <a:off x="13693914" y="7808331"/>
            <a:ext cx="296986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3</a:t>
            </a:r>
            <a:r>
              <a:rPr lang="en-US" sz="3300" spc="198">
                <a:solidFill>
                  <a:srgbClr val="000000"/>
                </a:solidFill>
                <a:latin typeface="Carlito"/>
              </a:rPr>
              <a:t> hidden layers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1172890" y="3196678"/>
            <a:ext cx="7278020" cy="5445330"/>
          </a:xfrm>
          <a:custGeom>
            <a:avLst/>
            <a:gdLst/>
            <a:ahLst/>
            <a:cxnLst/>
            <a:rect r="r" b="b" t="t" l="l"/>
            <a:pathLst>
              <a:path h="5445330" w="7278020">
                <a:moveTo>
                  <a:pt x="0" y="0"/>
                </a:moveTo>
                <a:lnTo>
                  <a:pt x="7278020" y="0"/>
                </a:lnTo>
                <a:lnTo>
                  <a:pt x="7278020" y="5445330"/>
                </a:lnTo>
                <a:lnTo>
                  <a:pt x="0" y="5445330"/>
                </a:lnTo>
                <a:lnTo>
                  <a:pt x="0" y="0"/>
                </a:lnTo>
                <a:close/>
              </a:path>
            </a:pathLst>
          </a:custGeom>
          <a:blipFill>
            <a:blip r:embed="rId3"/>
            <a:stretch>
              <a:fillRect l="0" t="0" r="0" b="0"/>
            </a:stretch>
          </a:blipFill>
        </p:spPr>
      </p:sp>
      <p:sp>
        <p:nvSpPr>
          <p:cNvPr name="TextBox 6" id="6"/>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Results</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9144000" y="3447024"/>
            <a:ext cx="2969865" cy="630555"/>
          </a:xfrm>
          <a:prstGeom prst="rect">
            <a:avLst/>
          </a:prstGeom>
        </p:spPr>
        <p:txBody>
          <a:bodyPr anchor="t" rtlCol="false" tIns="0" lIns="0" bIns="0" rIns="0">
            <a:spAutoFit/>
          </a:bodyPr>
          <a:lstStyle/>
          <a:p>
            <a:pPr algn="ctr">
              <a:lnSpc>
                <a:spcPts val="4620"/>
              </a:lnSpc>
              <a:spcBef>
                <a:spcPct val="0"/>
              </a:spcBef>
            </a:pPr>
            <a:r>
              <a:rPr lang="en-US" sz="3300" spc="198">
                <a:solidFill>
                  <a:srgbClr val="000000"/>
                </a:solidFill>
                <a:latin typeface="Carlito"/>
              </a:rPr>
              <a:t>5</a:t>
            </a:r>
            <a:r>
              <a:rPr lang="en-US" sz="3300" spc="198">
                <a:solidFill>
                  <a:srgbClr val="000000"/>
                </a:solidFill>
                <a:latin typeface="Carlito"/>
              </a:rPr>
              <a:t> hidden layers</a:t>
            </a:r>
          </a:p>
        </p:txBody>
      </p:sp>
      <p:sp>
        <p:nvSpPr>
          <p:cNvPr name="TextBox 10" id="10"/>
          <p:cNvSpPr txBox="true"/>
          <p:nvPr/>
        </p:nvSpPr>
        <p:spPr>
          <a:xfrm rot="0">
            <a:off x="9144000" y="5010150"/>
            <a:ext cx="7863770" cy="1792605"/>
          </a:xfrm>
          <a:prstGeom prst="rect">
            <a:avLst/>
          </a:prstGeom>
        </p:spPr>
        <p:txBody>
          <a:bodyPr anchor="t" rtlCol="false" tIns="0" lIns="0" bIns="0" rIns="0">
            <a:spAutoFit/>
          </a:bodyPr>
          <a:lstStyle/>
          <a:p>
            <a:pPr>
              <a:lnSpc>
                <a:spcPts val="4620"/>
              </a:lnSpc>
              <a:spcBef>
                <a:spcPct val="0"/>
              </a:spcBef>
            </a:pPr>
            <a:r>
              <a:rPr lang="en-US" sz="3300" spc="198">
                <a:solidFill>
                  <a:srgbClr val="000000"/>
                </a:solidFill>
                <a:latin typeface="Carlito"/>
              </a:rPr>
              <a:t>We can see that a weight is stuck at a </a:t>
            </a:r>
            <a:r>
              <a:rPr lang="en-US" sz="3300" spc="198">
                <a:solidFill>
                  <a:srgbClr val="000000"/>
                </a:solidFill>
                <a:latin typeface="Carlito Bold"/>
              </a:rPr>
              <a:t>saddle point</a:t>
            </a:r>
            <a:r>
              <a:rPr lang="en-US" sz="3300" spc="198">
                <a:solidFill>
                  <a:srgbClr val="000000"/>
                </a:solidFill>
                <a:latin typeface="Carlito"/>
              </a:rPr>
              <a:t> as its loss is not decreasing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TextBox 5" id="5"/>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Conclusion</a:t>
            </a:r>
          </a:p>
        </p:txBody>
      </p:sp>
      <p:sp>
        <p:nvSpPr>
          <p:cNvPr name="TextBox 6" id="6"/>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1028700" y="3838506"/>
            <a:ext cx="15158545" cy="2034540"/>
          </a:xfrm>
          <a:prstGeom prst="rect">
            <a:avLst/>
          </a:prstGeom>
        </p:spPr>
        <p:txBody>
          <a:bodyPr anchor="t" rtlCol="false" tIns="0" lIns="0" bIns="0" rIns="0">
            <a:spAutoFit/>
          </a:bodyPr>
          <a:lstStyle/>
          <a:p>
            <a:pPr marL="842007" indent="-421003" lvl="1">
              <a:lnSpc>
                <a:spcPts val="5459"/>
              </a:lnSpc>
              <a:buFont typeface="Arial"/>
              <a:buChar char="•"/>
            </a:pPr>
            <a:r>
              <a:rPr lang="en-US" sz="3899" spc="233">
                <a:solidFill>
                  <a:srgbClr val="000000"/>
                </a:solidFill>
                <a:latin typeface="TAN Headline"/>
              </a:rPr>
              <a:t>Depth does not create bad local minima.</a:t>
            </a:r>
          </a:p>
          <a:p>
            <a:pPr>
              <a:lnSpc>
                <a:spcPts val="5459"/>
              </a:lnSpc>
            </a:pPr>
          </a:p>
          <a:p>
            <a:pPr marL="842007" indent="-421003" lvl="1">
              <a:lnSpc>
                <a:spcPts val="5459"/>
              </a:lnSpc>
              <a:buFont typeface="Arial"/>
              <a:buChar char="•"/>
            </a:pPr>
            <a:r>
              <a:rPr lang="en-US" sz="3899" spc="233">
                <a:solidFill>
                  <a:srgbClr val="000000"/>
                </a:solidFill>
                <a:latin typeface="TAN Headline"/>
              </a:rPr>
              <a:t>Depth creates bad saddle points.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4884853" y="1238789"/>
            <a:ext cx="11417008" cy="0"/>
          </a:xfrm>
          <a:prstGeom prst="line">
            <a:avLst/>
          </a:prstGeom>
          <a:ln cap="flat" w="19050">
            <a:solidFill>
              <a:srgbClr val="BD8F53"/>
            </a:solidFill>
            <a:prstDash val="solid"/>
            <a:headEnd type="none" len="sm" w="sm"/>
            <a:tailEnd type="none" len="sm" w="sm"/>
          </a:ln>
        </p:spPr>
      </p:sp>
      <p:sp>
        <p:nvSpPr>
          <p:cNvPr name="AutoShape 3" id="3"/>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4" id="4"/>
          <p:cNvSpPr/>
          <p:nvPr/>
        </p:nvSpPr>
        <p:spPr>
          <a:xfrm flipH="false" flipV="false" rot="0">
            <a:off x="523639" y="490964"/>
            <a:ext cx="1746454" cy="1787205"/>
          </a:xfrm>
          <a:custGeom>
            <a:avLst/>
            <a:gdLst/>
            <a:ahLst/>
            <a:cxnLst/>
            <a:rect r="r" b="b" t="t" l="l"/>
            <a:pathLst>
              <a:path h="1787205" w="1746454">
                <a:moveTo>
                  <a:pt x="0" y="0"/>
                </a:moveTo>
                <a:lnTo>
                  <a:pt x="1746455" y="0"/>
                </a:lnTo>
                <a:lnTo>
                  <a:pt x="1746455" y="1787205"/>
                </a:lnTo>
                <a:lnTo>
                  <a:pt x="0" y="1787205"/>
                </a:lnTo>
                <a:lnTo>
                  <a:pt x="0" y="0"/>
                </a:lnTo>
                <a:close/>
              </a:path>
            </a:pathLst>
          </a:custGeom>
          <a:blipFill>
            <a:blip r:embed="rId2"/>
            <a:stretch>
              <a:fillRect l="0" t="0" r="0" b="0"/>
            </a:stretch>
          </a:blipFill>
        </p:spPr>
      </p:sp>
      <p:sp>
        <p:nvSpPr>
          <p:cNvPr name="TextBox 5" id="5"/>
          <p:cNvSpPr txBox="true"/>
          <p:nvPr/>
        </p:nvSpPr>
        <p:spPr>
          <a:xfrm rot="0">
            <a:off x="4740795" y="2626312"/>
            <a:ext cx="8484569" cy="1253490"/>
          </a:xfrm>
          <a:prstGeom prst="rect">
            <a:avLst/>
          </a:prstGeom>
        </p:spPr>
        <p:txBody>
          <a:bodyPr anchor="t" rtlCol="false" tIns="0" lIns="0" bIns="0" rIns="0">
            <a:spAutoFit/>
          </a:bodyPr>
          <a:lstStyle/>
          <a:p>
            <a:pPr algn="ctr">
              <a:lnSpc>
                <a:spcPts val="9630"/>
              </a:lnSpc>
            </a:pPr>
            <a:r>
              <a:rPr lang="en-US" sz="9000" spc="1287">
                <a:solidFill>
                  <a:srgbClr val="E68239"/>
                </a:solidFill>
                <a:latin typeface="Hammersmith One Bold Italics"/>
              </a:rPr>
              <a:t>THANK YOU</a:t>
            </a:r>
          </a:p>
        </p:txBody>
      </p:sp>
      <p:sp>
        <p:nvSpPr>
          <p:cNvPr name="TextBox 6" id="6"/>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6264388" y="5908212"/>
            <a:ext cx="5437399" cy="669798"/>
          </a:xfrm>
          <a:prstGeom prst="rect">
            <a:avLst/>
          </a:prstGeom>
        </p:spPr>
        <p:txBody>
          <a:bodyPr anchor="t" rtlCol="false" tIns="0" lIns="0" bIns="0" rIns="0">
            <a:spAutoFit/>
          </a:bodyPr>
          <a:lstStyle/>
          <a:p>
            <a:pPr algn="ctr">
              <a:lnSpc>
                <a:spcPts val="5136"/>
              </a:lnSpc>
            </a:pPr>
            <a:r>
              <a:rPr lang="en-US" sz="4800" spc="686">
                <a:solidFill>
                  <a:srgbClr val="A47435"/>
                </a:solidFill>
                <a:latin typeface="Hammersmith One"/>
              </a:rPr>
              <a:t>TEAM-18</a:t>
            </a:r>
          </a:p>
        </p:txBody>
      </p:sp>
      <p:sp>
        <p:nvSpPr>
          <p:cNvPr name="TextBox 9" id="9"/>
          <p:cNvSpPr txBox="true"/>
          <p:nvPr/>
        </p:nvSpPr>
        <p:spPr>
          <a:xfrm rot="0">
            <a:off x="904956" y="7564350"/>
            <a:ext cx="7431312" cy="593500"/>
          </a:xfrm>
          <a:prstGeom prst="rect">
            <a:avLst/>
          </a:prstGeom>
        </p:spPr>
        <p:txBody>
          <a:bodyPr anchor="t" rtlCol="false" tIns="0" lIns="0" bIns="0" rIns="0">
            <a:spAutoFit/>
          </a:bodyPr>
          <a:lstStyle/>
          <a:p>
            <a:pPr algn="ctr">
              <a:lnSpc>
                <a:spcPts val="4942"/>
              </a:lnSpc>
              <a:spcBef>
                <a:spcPct val="0"/>
              </a:spcBef>
            </a:pPr>
            <a:r>
              <a:rPr lang="en-US" sz="3530">
                <a:solidFill>
                  <a:srgbClr val="000000"/>
                </a:solidFill>
                <a:latin typeface="Hammersmith One"/>
              </a:rPr>
              <a:t>Irugula Hanish Reddy : 2021102005</a:t>
            </a:r>
          </a:p>
        </p:txBody>
      </p:sp>
      <p:sp>
        <p:nvSpPr>
          <p:cNvPr name="TextBox 10" id="10"/>
          <p:cNvSpPr txBox="true"/>
          <p:nvPr/>
        </p:nvSpPr>
        <p:spPr>
          <a:xfrm rot="0">
            <a:off x="10930172" y="7559932"/>
            <a:ext cx="5565246" cy="596138"/>
          </a:xfrm>
          <a:prstGeom prst="rect">
            <a:avLst/>
          </a:prstGeom>
        </p:spPr>
        <p:txBody>
          <a:bodyPr anchor="t" rtlCol="false" tIns="0" lIns="0" bIns="0" rIns="0">
            <a:spAutoFit/>
          </a:bodyPr>
          <a:lstStyle/>
          <a:p>
            <a:pPr algn="ctr">
              <a:lnSpc>
                <a:spcPts val="4942"/>
              </a:lnSpc>
              <a:spcBef>
                <a:spcPct val="0"/>
              </a:spcBef>
            </a:pPr>
            <a:r>
              <a:rPr lang="en-US" sz="3530">
                <a:solidFill>
                  <a:srgbClr val="000000"/>
                </a:solidFill>
                <a:latin typeface="Hammersmith One"/>
              </a:rPr>
              <a:t>Pradhith V.S.S: 2021102015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TextBox 5" id="5"/>
          <p:cNvSpPr txBox="true"/>
          <p:nvPr/>
        </p:nvSpPr>
        <p:spPr>
          <a:xfrm rot="0">
            <a:off x="742278" y="1783075"/>
            <a:ext cx="1304833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MOTIVATION</a:t>
            </a:r>
          </a:p>
        </p:txBody>
      </p:sp>
      <p:sp>
        <p:nvSpPr>
          <p:cNvPr name="TextBox 6" id="6"/>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7" id="7"/>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8" id="8"/>
          <p:cNvSpPr txBox="true"/>
          <p:nvPr/>
        </p:nvSpPr>
        <p:spPr>
          <a:xfrm rot="0">
            <a:off x="340802" y="3220717"/>
            <a:ext cx="17947198" cy="5306444"/>
          </a:xfrm>
          <a:prstGeom prst="rect">
            <a:avLst/>
          </a:prstGeom>
        </p:spPr>
        <p:txBody>
          <a:bodyPr anchor="t" rtlCol="false" tIns="0" lIns="0" bIns="0" rIns="0">
            <a:spAutoFit/>
          </a:bodyPr>
          <a:lstStyle/>
          <a:p>
            <a:pPr marL="800967" indent="-400483" lvl="1">
              <a:lnSpc>
                <a:spcPts val="5193"/>
              </a:lnSpc>
              <a:buFont typeface="Arial"/>
              <a:buChar char="•"/>
            </a:pPr>
            <a:r>
              <a:rPr lang="en-US" sz="3709">
                <a:solidFill>
                  <a:srgbClr val="000000"/>
                </a:solidFill>
                <a:latin typeface="Carlito"/>
              </a:rPr>
              <a:t>The training of deep neural networks is a fundamental task in the field of deep learning, </a:t>
            </a:r>
            <a:r>
              <a:rPr lang="en-US" sz="3709">
                <a:solidFill>
                  <a:srgbClr val="000000"/>
                </a:solidFill>
                <a:latin typeface="Carlito"/>
              </a:rPr>
              <a:t>involving the optimization of network parameters to minimize a defined loss function.</a:t>
            </a:r>
          </a:p>
          <a:p>
            <a:pPr>
              <a:lnSpc>
                <a:spcPts val="5193"/>
              </a:lnSpc>
            </a:pPr>
          </a:p>
          <a:p>
            <a:pPr marL="800967" indent="-400483" lvl="1">
              <a:lnSpc>
                <a:spcPts val="5193"/>
              </a:lnSpc>
              <a:buFont typeface="Arial"/>
              <a:buChar char="•"/>
            </a:pPr>
            <a:r>
              <a:rPr lang="en-US" sz="3709">
                <a:solidFill>
                  <a:srgbClr val="000000"/>
                </a:solidFill>
                <a:latin typeface="Carlito"/>
              </a:rPr>
              <a:t>But the Loss function is non convex in weight parameters making it a </a:t>
            </a:r>
            <a:r>
              <a:rPr lang="en-US" sz="3709">
                <a:solidFill>
                  <a:srgbClr val="000000"/>
                </a:solidFill>
                <a:latin typeface="Carlito Bold"/>
              </a:rPr>
              <a:t>non convex optimization problem</a:t>
            </a:r>
            <a:r>
              <a:rPr lang="en-US" sz="3709">
                <a:solidFill>
                  <a:srgbClr val="000000"/>
                </a:solidFill>
                <a:latin typeface="Carlito"/>
              </a:rPr>
              <a:t>.</a:t>
            </a:r>
          </a:p>
          <a:p>
            <a:pPr>
              <a:lnSpc>
                <a:spcPts val="5193"/>
              </a:lnSpc>
            </a:pPr>
          </a:p>
          <a:p>
            <a:pPr marL="800967" indent="-400483" lvl="1">
              <a:lnSpc>
                <a:spcPts val="5193"/>
              </a:lnSpc>
              <a:buFont typeface="Arial"/>
              <a:buChar char="•"/>
            </a:pPr>
            <a:r>
              <a:rPr lang="en-US" sz="3709">
                <a:solidFill>
                  <a:srgbClr val="000000"/>
                </a:solidFill>
                <a:latin typeface="Carlito"/>
              </a:rPr>
              <a:t>So by using gradient descent method we cannot say directly that the solution obtained is global minima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1145085" y="3650310"/>
            <a:ext cx="5004297" cy="4470378"/>
          </a:xfrm>
          <a:custGeom>
            <a:avLst/>
            <a:gdLst/>
            <a:ahLst/>
            <a:cxnLst/>
            <a:rect r="r" b="b" t="t" l="l"/>
            <a:pathLst>
              <a:path h="4470378" w="5004297">
                <a:moveTo>
                  <a:pt x="0" y="0"/>
                </a:moveTo>
                <a:lnTo>
                  <a:pt x="5004297" y="0"/>
                </a:lnTo>
                <a:lnTo>
                  <a:pt x="5004297" y="4470378"/>
                </a:lnTo>
                <a:lnTo>
                  <a:pt x="0" y="4470378"/>
                </a:lnTo>
                <a:lnTo>
                  <a:pt x="0" y="0"/>
                </a:lnTo>
                <a:close/>
              </a:path>
            </a:pathLst>
          </a:custGeom>
          <a:blipFill>
            <a:blip r:embed="rId3"/>
            <a:stretch>
              <a:fillRect l="-212097" t="0" r="-15925" b="0"/>
            </a:stretch>
          </a:blipFill>
        </p:spPr>
      </p:sp>
      <p:sp>
        <p:nvSpPr>
          <p:cNvPr name="TextBox 6" id="6"/>
          <p:cNvSpPr txBox="true"/>
          <p:nvPr/>
        </p:nvSpPr>
        <p:spPr>
          <a:xfrm rot="0">
            <a:off x="742283" y="1926918"/>
            <a:ext cx="10814198"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What are saddle points?</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6363094" y="4608492"/>
            <a:ext cx="11924906" cy="1901826"/>
          </a:xfrm>
          <a:prstGeom prst="rect">
            <a:avLst/>
          </a:prstGeom>
        </p:spPr>
        <p:txBody>
          <a:bodyPr anchor="t" rtlCol="false" tIns="0" lIns="0" bIns="0" rIns="0">
            <a:spAutoFit/>
          </a:bodyPr>
          <a:lstStyle/>
          <a:p>
            <a:pPr>
              <a:lnSpc>
                <a:spcPts val="4899"/>
              </a:lnSpc>
              <a:spcBef>
                <a:spcPct val="0"/>
              </a:spcBef>
            </a:pPr>
            <a:r>
              <a:rPr lang="en-US" sz="3499">
                <a:solidFill>
                  <a:srgbClr val="000000"/>
                </a:solidFill>
                <a:latin typeface="Carlito"/>
              </a:rPr>
              <a:t>Saddle points are the critical points where  the function has a local maximum along some directions and a local minimum along others at the critical point.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2643692" y="3229974"/>
            <a:ext cx="12365714" cy="5164383"/>
          </a:xfrm>
          <a:custGeom>
            <a:avLst/>
            <a:gdLst/>
            <a:ahLst/>
            <a:cxnLst/>
            <a:rect r="r" b="b" t="t" l="l"/>
            <a:pathLst>
              <a:path h="5164383" w="12365714">
                <a:moveTo>
                  <a:pt x="0" y="0"/>
                </a:moveTo>
                <a:lnTo>
                  <a:pt x="12365714" y="0"/>
                </a:lnTo>
                <a:lnTo>
                  <a:pt x="12365714" y="5164383"/>
                </a:lnTo>
                <a:lnTo>
                  <a:pt x="0" y="5164383"/>
                </a:lnTo>
                <a:lnTo>
                  <a:pt x="0" y="0"/>
                </a:lnTo>
                <a:close/>
              </a:path>
            </a:pathLst>
          </a:custGeom>
          <a:blipFill>
            <a:blip r:embed="rId3"/>
            <a:stretch>
              <a:fillRect l="0" t="0" r="0" b="0"/>
            </a:stretch>
          </a:blipFill>
        </p:spPr>
      </p:sp>
      <p:sp>
        <p:nvSpPr>
          <p:cNvPr name="TextBox 6" id="6"/>
          <p:cNvSpPr txBox="true"/>
          <p:nvPr/>
        </p:nvSpPr>
        <p:spPr>
          <a:xfrm rot="0">
            <a:off x="742303" y="1928401"/>
            <a:ext cx="10814198"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Deep Linear Networks</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3863091" y="4905676"/>
            <a:ext cx="10561819" cy="1153509"/>
          </a:xfrm>
          <a:custGeom>
            <a:avLst/>
            <a:gdLst/>
            <a:ahLst/>
            <a:cxnLst/>
            <a:rect r="r" b="b" t="t" l="l"/>
            <a:pathLst>
              <a:path h="1153509" w="10561819">
                <a:moveTo>
                  <a:pt x="0" y="0"/>
                </a:moveTo>
                <a:lnTo>
                  <a:pt x="10561818" y="0"/>
                </a:lnTo>
                <a:lnTo>
                  <a:pt x="10561818" y="1153509"/>
                </a:lnTo>
                <a:lnTo>
                  <a:pt x="0" y="1153509"/>
                </a:lnTo>
                <a:lnTo>
                  <a:pt x="0" y="0"/>
                </a:lnTo>
                <a:close/>
              </a:path>
            </a:pathLst>
          </a:custGeom>
          <a:blipFill>
            <a:blip r:embed="rId3"/>
            <a:stretch>
              <a:fillRect l="0" t="0" r="0" b="0"/>
            </a:stretch>
          </a:blipFill>
        </p:spPr>
      </p:sp>
      <p:sp>
        <p:nvSpPr>
          <p:cNvPr name="Freeform 6" id="6"/>
          <p:cNvSpPr/>
          <p:nvPr/>
        </p:nvSpPr>
        <p:spPr>
          <a:xfrm flipH="false" flipV="false" rot="0">
            <a:off x="3863091" y="7177420"/>
            <a:ext cx="10561819" cy="1438432"/>
          </a:xfrm>
          <a:custGeom>
            <a:avLst/>
            <a:gdLst/>
            <a:ahLst/>
            <a:cxnLst/>
            <a:rect r="r" b="b" t="t" l="l"/>
            <a:pathLst>
              <a:path h="1438432" w="10561819">
                <a:moveTo>
                  <a:pt x="0" y="0"/>
                </a:moveTo>
                <a:lnTo>
                  <a:pt x="10561818" y="0"/>
                </a:lnTo>
                <a:lnTo>
                  <a:pt x="10561818" y="1438432"/>
                </a:lnTo>
                <a:lnTo>
                  <a:pt x="0" y="1438432"/>
                </a:lnTo>
                <a:lnTo>
                  <a:pt x="0" y="0"/>
                </a:lnTo>
                <a:close/>
              </a:path>
            </a:pathLst>
          </a:custGeom>
          <a:blipFill>
            <a:blip r:embed="rId4"/>
            <a:stretch>
              <a:fillRect l="0" t="0" r="0" b="0"/>
            </a:stretch>
          </a:blipFill>
        </p:spPr>
      </p:sp>
      <p:sp>
        <p:nvSpPr>
          <p:cNvPr name="TextBox 7" id="7"/>
          <p:cNvSpPr txBox="true"/>
          <p:nvPr/>
        </p:nvSpPr>
        <p:spPr>
          <a:xfrm rot="0">
            <a:off x="742303" y="1928401"/>
            <a:ext cx="10814198"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Forward Propagation</a:t>
            </a:r>
          </a:p>
        </p:txBody>
      </p:sp>
      <p:sp>
        <p:nvSpPr>
          <p:cNvPr name="TextBox 8" id="8"/>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9" id="9"/>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10" id="10"/>
          <p:cNvSpPr txBox="true"/>
          <p:nvPr/>
        </p:nvSpPr>
        <p:spPr>
          <a:xfrm rot="0">
            <a:off x="742283" y="3111802"/>
            <a:ext cx="9584671" cy="2031698"/>
          </a:xfrm>
          <a:prstGeom prst="rect">
            <a:avLst/>
          </a:prstGeom>
        </p:spPr>
        <p:txBody>
          <a:bodyPr anchor="t" rtlCol="false" tIns="0" lIns="0" bIns="0" rIns="0">
            <a:spAutoFit/>
          </a:bodyPr>
          <a:lstStyle/>
          <a:p>
            <a:pPr marL="615751" indent="-307876" lvl="1">
              <a:lnSpc>
                <a:spcPts val="3992"/>
              </a:lnSpc>
              <a:buFont typeface="Arial"/>
              <a:buChar char="•"/>
            </a:pPr>
            <a:r>
              <a:rPr lang="en-US" sz="2852" spc="171">
                <a:solidFill>
                  <a:srgbClr val="000000"/>
                </a:solidFill>
                <a:latin typeface="Carlito"/>
              </a:rPr>
              <a:t>Output after the first layer is W1*X</a:t>
            </a:r>
          </a:p>
          <a:p>
            <a:pPr marL="615751" indent="-307876" lvl="1">
              <a:lnSpc>
                <a:spcPts val="3992"/>
              </a:lnSpc>
              <a:buFont typeface="Arial"/>
              <a:buChar char="•"/>
            </a:pPr>
            <a:r>
              <a:rPr lang="en-US" sz="2852" spc="171">
                <a:solidFill>
                  <a:srgbClr val="000000"/>
                </a:solidFill>
                <a:latin typeface="Carlito"/>
              </a:rPr>
              <a:t>Output after the second layer is W2*W1*X</a:t>
            </a:r>
          </a:p>
          <a:p>
            <a:pPr marL="615751" indent="-307876" lvl="1">
              <a:lnSpc>
                <a:spcPts val="3992"/>
              </a:lnSpc>
              <a:buFont typeface="Arial"/>
              <a:buChar char="•"/>
            </a:pPr>
            <a:r>
              <a:rPr lang="en-US" sz="2852" spc="171">
                <a:solidFill>
                  <a:srgbClr val="000000"/>
                </a:solidFill>
                <a:latin typeface="Carlito"/>
              </a:rPr>
              <a:t>Similarly we will get the output as </a:t>
            </a:r>
          </a:p>
          <a:p>
            <a:pPr>
              <a:lnSpc>
                <a:spcPts val="3992"/>
              </a:lnSpc>
            </a:pPr>
          </a:p>
        </p:txBody>
      </p:sp>
      <p:sp>
        <p:nvSpPr>
          <p:cNvPr name="TextBox 11" id="11"/>
          <p:cNvSpPr txBox="true"/>
          <p:nvPr/>
        </p:nvSpPr>
        <p:spPr>
          <a:xfrm rot="0">
            <a:off x="742303" y="6297310"/>
            <a:ext cx="4858941" cy="537210"/>
          </a:xfrm>
          <a:prstGeom prst="rect">
            <a:avLst/>
          </a:prstGeom>
        </p:spPr>
        <p:txBody>
          <a:bodyPr anchor="t" rtlCol="false" tIns="0" lIns="0" bIns="0" rIns="0">
            <a:spAutoFit/>
          </a:bodyPr>
          <a:lstStyle/>
          <a:p>
            <a:pPr algn="ctr" marL="615315" indent="-307658" lvl="1">
              <a:lnSpc>
                <a:spcPts val="3990"/>
              </a:lnSpc>
              <a:buFont typeface="Arial"/>
              <a:buChar char="•"/>
            </a:pPr>
            <a:r>
              <a:rPr lang="en-US" sz="2850" spc="171">
                <a:solidFill>
                  <a:srgbClr val="000000"/>
                </a:solidFill>
                <a:latin typeface="Carlito"/>
              </a:rPr>
              <a:t>The squared  error loss 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885658" y="3268934"/>
            <a:ext cx="6527217" cy="5303364"/>
          </a:xfrm>
          <a:custGeom>
            <a:avLst/>
            <a:gdLst/>
            <a:ahLst/>
            <a:cxnLst/>
            <a:rect r="r" b="b" t="t" l="l"/>
            <a:pathLst>
              <a:path h="5303364" w="6527217">
                <a:moveTo>
                  <a:pt x="0" y="0"/>
                </a:moveTo>
                <a:lnTo>
                  <a:pt x="6527217" y="0"/>
                </a:lnTo>
                <a:lnTo>
                  <a:pt x="6527217" y="5303364"/>
                </a:lnTo>
                <a:lnTo>
                  <a:pt x="0" y="5303364"/>
                </a:lnTo>
                <a:lnTo>
                  <a:pt x="0" y="0"/>
                </a:lnTo>
                <a:close/>
              </a:path>
            </a:pathLst>
          </a:custGeom>
          <a:blipFill>
            <a:blip r:embed="rId3"/>
            <a:stretch>
              <a:fillRect l="0" t="0" r="0" b="0"/>
            </a:stretch>
          </a:blipFill>
        </p:spPr>
      </p:sp>
      <p:sp>
        <p:nvSpPr>
          <p:cNvPr name="TextBox 6" id="6"/>
          <p:cNvSpPr txBox="true"/>
          <p:nvPr/>
        </p:nvSpPr>
        <p:spPr>
          <a:xfrm rot="0">
            <a:off x="742303" y="1928401"/>
            <a:ext cx="10814198"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Back Propagation</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7245337" y="3708992"/>
            <a:ext cx="10641187" cy="3359152"/>
          </a:xfrm>
          <a:prstGeom prst="rect">
            <a:avLst/>
          </a:prstGeom>
        </p:spPr>
        <p:txBody>
          <a:bodyPr anchor="t" rtlCol="false" tIns="0" lIns="0" bIns="0" rIns="0">
            <a:spAutoFit/>
          </a:bodyPr>
          <a:lstStyle/>
          <a:p>
            <a:pPr marL="674670" indent="-337335" lvl="1">
              <a:lnSpc>
                <a:spcPts val="4374"/>
              </a:lnSpc>
              <a:buFont typeface="Arial"/>
              <a:buChar char="•"/>
            </a:pPr>
            <a:r>
              <a:rPr lang="en-US" sz="3124" spc="187">
                <a:solidFill>
                  <a:srgbClr val="000000"/>
                </a:solidFill>
                <a:latin typeface="Carlito"/>
              </a:rPr>
              <a:t>The key step of backpropagation involves propagating the error backward through the network to update the weights.</a:t>
            </a:r>
          </a:p>
          <a:p>
            <a:pPr>
              <a:lnSpc>
                <a:spcPts val="4374"/>
              </a:lnSpc>
            </a:pPr>
          </a:p>
          <a:p>
            <a:pPr algn="l" marL="674670" indent="-337335" lvl="1">
              <a:lnSpc>
                <a:spcPts val="4374"/>
              </a:lnSpc>
              <a:buFont typeface="Arial"/>
              <a:buChar char="•"/>
            </a:pPr>
            <a:r>
              <a:rPr lang="en-US" sz="3124" spc="187">
                <a:solidFill>
                  <a:srgbClr val="000000"/>
                </a:solidFill>
                <a:latin typeface="Carlito"/>
              </a:rPr>
              <a:t>The gradient of the loss with respect to each weight and bias is calculated using the chain rule of calculus.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AutoShape 2" id="2"/>
          <p:cNvSpPr/>
          <p:nvPr/>
        </p:nvSpPr>
        <p:spPr>
          <a:xfrm>
            <a:off x="742283" y="1082158"/>
            <a:ext cx="15444961" cy="9525"/>
          </a:xfrm>
          <a:prstGeom prst="line">
            <a:avLst/>
          </a:prstGeom>
          <a:ln cap="flat" w="19050">
            <a:solidFill>
              <a:srgbClr val="BD8F53"/>
            </a:solidFill>
            <a:prstDash val="solid"/>
            <a:headEnd type="none" len="sm" w="sm"/>
            <a:tailEnd type="none" len="sm" w="sm"/>
          </a:ln>
        </p:spPr>
      </p:sp>
      <p:sp>
        <p:nvSpPr>
          <p:cNvPr name="Freeform 3" id="3"/>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AutoShape 4" id="4"/>
          <p:cNvSpPr/>
          <p:nvPr/>
        </p:nvSpPr>
        <p:spPr>
          <a:xfrm>
            <a:off x="742303" y="9214192"/>
            <a:ext cx="16803394" cy="34583"/>
          </a:xfrm>
          <a:prstGeom prst="line">
            <a:avLst/>
          </a:prstGeom>
          <a:ln cap="flat" w="19050">
            <a:solidFill>
              <a:srgbClr val="BD8F53"/>
            </a:solidFill>
            <a:prstDash val="solid"/>
            <a:headEnd type="none" len="sm" w="sm"/>
            <a:tailEnd type="none" len="sm" w="sm"/>
          </a:ln>
        </p:spPr>
      </p:sp>
      <p:sp>
        <p:nvSpPr>
          <p:cNvPr name="Freeform 5" id="5"/>
          <p:cNvSpPr/>
          <p:nvPr/>
        </p:nvSpPr>
        <p:spPr>
          <a:xfrm flipH="false" flipV="false" rot="0">
            <a:off x="1028700" y="3246041"/>
            <a:ext cx="8590039" cy="5203203"/>
          </a:xfrm>
          <a:custGeom>
            <a:avLst/>
            <a:gdLst/>
            <a:ahLst/>
            <a:cxnLst/>
            <a:rect r="r" b="b" t="t" l="l"/>
            <a:pathLst>
              <a:path h="5203203" w="8590039">
                <a:moveTo>
                  <a:pt x="0" y="0"/>
                </a:moveTo>
                <a:lnTo>
                  <a:pt x="8590039" y="0"/>
                </a:lnTo>
                <a:lnTo>
                  <a:pt x="8590039" y="5203203"/>
                </a:lnTo>
                <a:lnTo>
                  <a:pt x="0" y="5203203"/>
                </a:lnTo>
                <a:lnTo>
                  <a:pt x="0" y="0"/>
                </a:lnTo>
                <a:close/>
              </a:path>
            </a:pathLst>
          </a:custGeom>
          <a:blipFill>
            <a:blip r:embed="rId3"/>
            <a:stretch>
              <a:fillRect l="-10179" t="0" r="0" b="0"/>
            </a:stretch>
          </a:blipFill>
        </p:spPr>
      </p:sp>
      <p:sp>
        <p:nvSpPr>
          <p:cNvPr name="TextBox 6" id="6"/>
          <p:cNvSpPr txBox="true"/>
          <p:nvPr/>
        </p:nvSpPr>
        <p:spPr>
          <a:xfrm rot="0">
            <a:off x="742278" y="1895082"/>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How does the Loss surface look like?</a:t>
            </a:r>
          </a:p>
        </p:txBody>
      </p:sp>
      <p:sp>
        <p:nvSpPr>
          <p:cNvPr name="TextBox 7" id="7"/>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8" id="8"/>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9" id="9"/>
          <p:cNvSpPr txBox="true"/>
          <p:nvPr/>
        </p:nvSpPr>
        <p:spPr>
          <a:xfrm rot="0">
            <a:off x="10135226" y="4830055"/>
            <a:ext cx="7948246" cy="1901826"/>
          </a:xfrm>
          <a:prstGeom prst="rect">
            <a:avLst/>
          </a:prstGeom>
        </p:spPr>
        <p:txBody>
          <a:bodyPr anchor="t" rtlCol="false" tIns="0" lIns="0" bIns="0" rIns="0">
            <a:spAutoFit/>
          </a:bodyPr>
          <a:lstStyle/>
          <a:p>
            <a:pPr>
              <a:lnSpc>
                <a:spcPts val="4899"/>
              </a:lnSpc>
              <a:spcBef>
                <a:spcPct val="0"/>
              </a:spcBef>
            </a:pPr>
            <a:r>
              <a:rPr lang="en-US" sz="3499">
                <a:solidFill>
                  <a:srgbClr val="000000"/>
                </a:solidFill>
                <a:latin typeface="Carlito"/>
              </a:rPr>
              <a:t>It</a:t>
            </a:r>
            <a:r>
              <a:rPr lang="en-US" sz="3499">
                <a:solidFill>
                  <a:srgbClr val="000000"/>
                </a:solidFill>
                <a:latin typeface="Carlito"/>
              </a:rPr>
              <a:t> can be seen from the figure that we can get stuck at Local Minima or at Saddle points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8"/>
        </a:solidFill>
      </p:bgPr>
    </p:bg>
    <p:spTree>
      <p:nvGrpSpPr>
        <p:cNvPr id="1" name=""/>
        <p:cNvGrpSpPr/>
        <p:nvPr/>
      </p:nvGrpSpPr>
      <p:grpSpPr>
        <a:xfrm>
          <a:off x="0" y="0"/>
          <a:ext cx="0" cy="0"/>
          <a:chOff x="0" y="0"/>
          <a:chExt cx="0" cy="0"/>
        </a:xfrm>
      </p:grpSpPr>
      <p:sp>
        <p:nvSpPr>
          <p:cNvPr name="Freeform 2" id="2"/>
          <p:cNvSpPr/>
          <p:nvPr/>
        </p:nvSpPr>
        <p:spPr>
          <a:xfrm flipH="false" flipV="false" rot="0">
            <a:off x="16686260" y="468023"/>
            <a:ext cx="1200265" cy="1228271"/>
          </a:xfrm>
          <a:custGeom>
            <a:avLst/>
            <a:gdLst/>
            <a:ahLst/>
            <a:cxnLst/>
            <a:rect r="r" b="b" t="t" l="l"/>
            <a:pathLst>
              <a:path h="1228271" w="1200265">
                <a:moveTo>
                  <a:pt x="0" y="0"/>
                </a:moveTo>
                <a:lnTo>
                  <a:pt x="1200264" y="0"/>
                </a:lnTo>
                <a:lnTo>
                  <a:pt x="1200264" y="1228271"/>
                </a:lnTo>
                <a:lnTo>
                  <a:pt x="0" y="1228271"/>
                </a:lnTo>
                <a:lnTo>
                  <a:pt x="0" y="0"/>
                </a:lnTo>
                <a:close/>
              </a:path>
            </a:pathLst>
          </a:custGeom>
          <a:blipFill>
            <a:blip r:embed="rId2"/>
            <a:stretch>
              <a:fillRect l="0" t="0" r="0" b="0"/>
            </a:stretch>
          </a:blipFill>
        </p:spPr>
      </p:sp>
      <p:sp>
        <p:nvSpPr>
          <p:cNvPr name="Freeform 3" id="3"/>
          <p:cNvSpPr/>
          <p:nvPr/>
        </p:nvSpPr>
        <p:spPr>
          <a:xfrm flipH="false" flipV="false" rot="0">
            <a:off x="4270505" y="1615524"/>
            <a:ext cx="9746991" cy="7940340"/>
          </a:xfrm>
          <a:custGeom>
            <a:avLst/>
            <a:gdLst/>
            <a:ahLst/>
            <a:cxnLst/>
            <a:rect r="r" b="b" t="t" l="l"/>
            <a:pathLst>
              <a:path h="7940340" w="9746991">
                <a:moveTo>
                  <a:pt x="0" y="0"/>
                </a:moveTo>
                <a:lnTo>
                  <a:pt x="9746990" y="0"/>
                </a:lnTo>
                <a:lnTo>
                  <a:pt x="9746990" y="7940341"/>
                </a:lnTo>
                <a:lnTo>
                  <a:pt x="0" y="7940341"/>
                </a:lnTo>
                <a:lnTo>
                  <a:pt x="0" y="0"/>
                </a:lnTo>
                <a:close/>
              </a:path>
            </a:pathLst>
          </a:custGeom>
          <a:blipFill>
            <a:blip r:embed="rId3"/>
            <a:stretch>
              <a:fillRect l="0" t="0" r="0" b="0"/>
            </a:stretch>
          </a:blipFill>
        </p:spPr>
      </p:sp>
      <p:sp>
        <p:nvSpPr>
          <p:cNvPr name="TextBox 4" id="4"/>
          <p:cNvSpPr txBox="true"/>
          <p:nvPr/>
        </p:nvSpPr>
        <p:spPr>
          <a:xfrm rot="0">
            <a:off x="532912" y="9460615"/>
            <a:ext cx="1946553" cy="469900"/>
          </a:xfrm>
          <a:prstGeom prst="rect">
            <a:avLst/>
          </a:prstGeom>
        </p:spPr>
        <p:txBody>
          <a:bodyPr anchor="t" rtlCol="false" tIns="0" lIns="0" bIns="0" rIns="0">
            <a:spAutoFit/>
          </a:bodyPr>
          <a:lstStyle/>
          <a:p>
            <a:pPr algn="ctr">
              <a:lnSpc>
                <a:spcPts val="3499"/>
              </a:lnSpc>
              <a:spcBef>
                <a:spcPct val="0"/>
              </a:spcBef>
            </a:pPr>
            <a:r>
              <a:rPr lang="en-US" sz="2499">
                <a:solidFill>
                  <a:srgbClr val="9B4819"/>
                </a:solidFill>
                <a:latin typeface="Carlito"/>
              </a:rPr>
              <a:t>Monsoon 2023</a:t>
            </a:r>
          </a:p>
        </p:txBody>
      </p:sp>
      <p:sp>
        <p:nvSpPr>
          <p:cNvPr name="TextBox 5" id="5"/>
          <p:cNvSpPr txBox="true"/>
          <p:nvPr/>
        </p:nvSpPr>
        <p:spPr>
          <a:xfrm rot="0">
            <a:off x="12454045" y="9451090"/>
            <a:ext cx="5110721" cy="479424"/>
          </a:xfrm>
          <a:prstGeom prst="rect">
            <a:avLst/>
          </a:prstGeom>
        </p:spPr>
        <p:txBody>
          <a:bodyPr anchor="t" rtlCol="false" tIns="0" lIns="0" bIns="0" rIns="0">
            <a:spAutoFit/>
          </a:bodyPr>
          <a:lstStyle/>
          <a:p>
            <a:pPr algn="r">
              <a:lnSpc>
                <a:spcPts val="3500"/>
              </a:lnSpc>
              <a:spcBef>
                <a:spcPct val="0"/>
              </a:spcBef>
            </a:pPr>
            <a:r>
              <a:rPr lang="en-US" sz="2500" spc="150">
                <a:solidFill>
                  <a:srgbClr val="9B4819"/>
                </a:solidFill>
                <a:latin typeface="Carlito"/>
              </a:rPr>
              <a:t>December 5th, 2023</a:t>
            </a:r>
          </a:p>
        </p:txBody>
      </p:sp>
      <p:sp>
        <p:nvSpPr>
          <p:cNvPr name="TextBox 6" id="6"/>
          <p:cNvSpPr txBox="true"/>
          <p:nvPr/>
        </p:nvSpPr>
        <p:spPr>
          <a:xfrm rot="0">
            <a:off x="742303" y="515648"/>
            <a:ext cx="13797474" cy="942342"/>
          </a:xfrm>
          <a:prstGeom prst="rect">
            <a:avLst/>
          </a:prstGeom>
        </p:spPr>
        <p:txBody>
          <a:bodyPr anchor="t" rtlCol="false" tIns="0" lIns="0" bIns="0" rIns="0">
            <a:spAutoFit/>
          </a:bodyPr>
          <a:lstStyle/>
          <a:p>
            <a:pPr>
              <a:lnSpc>
                <a:spcPts val="7280"/>
              </a:lnSpc>
              <a:spcBef>
                <a:spcPct val="0"/>
              </a:spcBef>
            </a:pPr>
            <a:r>
              <a:rPr lang="en-US" sz="6500">
                <a:solidFill>
                  <a:srgbClr val="9B4819"/>
                </a:solidFill>
                <a:latin typeface="Radley"/>
              </a:rPr>
              <a:t>Loss Surface of Deep Linear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DAF2Aqs7SLs</dc:identifier>
  <dcterms:modified xsi:type="dcterms:W3CDTF">2011-08-01T06:04:30Z</dcterms:modified>
  <cp:revision>1</cp:revision>
  <dc:title>TAO_PPT</dc:title>
</cp:coreProperties>
</file>